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4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EB8B48A-86CB-4831-9753-E0A2BAB86885}" type="datetimeFigureOut">
              <a:rPr lang="ar-EG" smtClean="0"/>
              <a:pPr/>
              <a:t>30/07/1441</a:t>
            </a:fld>
            <a:endParaRPr lang="ar-EG"/>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927B979-0648-45BA-BCD1-5A4A737C9421}" type="slidenum">
              <a:rPr lang="ar-EG" smtClean="0"/>
              <a:pPr/>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187395" name="عنصر نائب للملاحظات 2"/>
          <p:cNvSpPr>
            <a:spLocks noGrp="1"/>
          </p:cNvSpPr>
          <p:nvPr>
            <p:ph type="body" idx="1"/>
          </p:nvPr>
        </p:nvSpPr>
        <p:spPr bwMode="auto">
          <a:noFill/>
        </p:spPr>
        <p:txBody>
          <a:bodyPr/>
          <a:lstStyle/>
          <a:p>
            <a:pPr>
              <a:spcBef>
                <a:spcPct val="0"/>
              </a:spcBef>
            </a:pPr>
            <a:endParaRPr lang="ar-EG" smtClean="0"/>
          </a:p>
        </p:txBody>
      </p:sp>
      <p:sp>
        <p:nvSpPr>
          <p:cNvPr id="187396"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1E70B0-6403-4AF0-8572-13D508F20341}" type="slidenum">
              <a:rPr lang="ar-EG"/>
              <a:pPr/>
              <a:t>1</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8229600" cy="1371600"/>
          </a:xfrm>
        </p:spPr>
        <p:txBody>
          <a:bodyPr/>
          <a:lstStyle/>
          <a:p>
            <a:r>
              <a:rPr lang="ar-SA" smtClean="0"/>
              <a:t>انقر لتحرير نمط العنوان الرئيسي</a:t>
            </a:r>
            <a:endParaRPr lang="ar-EG"/>
          </a:p>
        </p:txBody>
      </p:sp>
      <p:sp>
        <p:nvSpPr>
          <p:cNvPr id="3" name="عنصر نائب للنص 2"/>
          <p:cNvSpPr>
            <a:spLocks noGrp="1"/>
          </p:cNvSpPr>
          <p:nvPr>
            <p:ph type="body" sz="half" idx="1"/>
          </p:nvPr>
        </p:nvSpPr>
        <p:spPr>
          <a:xfrm>
            <a:off x="457200" y="1981200"/>
            <a:ext cx="40386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981200"/>
            <a:ext cx="40386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31BBA1-DD21-4EF5-B1CD-9A44D1938A27}" type="slidenum">
              <a:rPr lang="ar-SA"/>
              <a:pPr>
                <a:defRPr/>
              </a:pPr>
              <a:t>‹#›</a:t>
            </a:fld>
            <a:endParaRPr lang="en-US"/>
          </a:p>
        </p:txBody>
      </p:sp>
    </p:spTree>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عنوان، ونص، واثنان من ال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8229600" cy="1371600"/>
          </a:xfrm>
        </p:spPr>
        <p:txBody>
          <a:bodyPr/>
          <a:lstStyle/>
          <a:p>
            <a:r>
              <a:rPr lang="ar-SA" smtClean="0"/>
              <a:t>انقر لتحرير نمط العنوان الرئيسي</a:t>
            </a:r>
            <a:endParaRPr lang="ar-EG"/>
          </a:p>
        </p:txBody>
      </p:sp>
      <p:sp>
        <p:nvSpPr>
          <p:cNvPr id="3" name="عنصر نائب للنص 2"/>
          <p:cNvSpPr>
            <a:spLocks noGrp="1"/>
          </p:cNvSpPr>
          <p:nvPr>
            <p:ph type="body" sz="half" idx="1"/>
          </p:nvPr>
        </p:nvSpPr>
        <p:spPr>
          <a:xfrm>
            <a:off x="457200" y="1981200"/>
            <a:ext cx="40386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quarter" idx="2"/>
          </p:nvPr>
        </p:nvSpPr>
        <p:spPr>
          <a:xfrm>
            <a:off x="4648200" y="19812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محتوى 4"/>
          <p:cNvSpPr>
            <a:spLocks noGrp="1"/>
          </p:cNvSpPr>
          <p:nvPr>
            <p:ph sz="quarter" idx="3"/>
          </p:nvPr>
        </p:nvSpPr>
        <p:spPr>
          <a:xfrm>
            <a:off x="4648200" y="41148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814363F-9769-4B8B-A897-BF33D1E6A056}" type="slidenum">
              <a:rPr lang="ar-SA"/>
              <a:pPr>
                <a:defRPr/>
              </a:pPr>
              <a:t>‹#›</a:t>
            </a:fld>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AD57E90-09E7-4C71-8921-74FED3181896}" type="datetimeFigureOut">
              <a:rPr lang="ar-EG" smtClean="0"/>
              <a:pPr/>
              <a:t>30/07/1441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9B8D5371-6464-446F-B6FE-DD751EC8F719}"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D57E90-09E7-4C71-8921-74FED3181896}" type="datetimeFigureOut">
              <a:rPr lang="ar-EG" smtClean="0"/>
              <a:pPr/>
              <a:t>30/07/1441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B8D5371-6464-446F-B6FE-DD751EC8F719}"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lBuraq\AppData\Local\Temp\4f0cb21f-c9e1-4a94-833a-6d01e735fcab.JPG"/>
          <p:cNvPicPr>
            <a:picLocks noGrp="1" noChangeAspect="1" noChangeArrowheads="1"/>
          </p:cNvPicPr>
          <p:nvPr>
            <p:ph idx="1"/>
          </p:nvPr>
        </p:nvPicPr>
        <p:blipFill>
          <a:blip r:embed="rId3" cstate="print"/>
          <a:srcRect/>
          <a:stretch>
            <a:fillRect/>
          </a:stretch>
        </p:blipFill>
        <p:spPr>
          <a:xfrm>
            <a:off x="152400" y="152400"/>
            <a:ext cx="8839200" cy="6705600"/>
          </a:xfrm>
        </p:spPr>
      </p:pic>
      <p:sp>
        <p:nvSpPr>
          <p:cNvPr id="5123" name="مستطيل 4"/>
          <p:cNvSpPr>
            <a:spLocks noChangeArrowheads="1"/>
          </p:cNvSpPr>
          <p:nvPr/>
        </p:nvSpPr>
        <p:spPr bwMode="auto">
          <a:xfrm>
            <a:off x="2819400" y="381000"/>
            <a:ext cx="5761038" cy="2862322"/>
          </a:xfrm>
          <a:prstGeom prst="rect">
            <a:avLst/>
          </a:prstGeom>
          <a:noFill/>
          <a:ln w="9525">
            <a:noFill/>
            <a:miter lim="800000"/>
            <a:headEnd/>
            <a:tailEnd/>
          </a:ln>
        </p:spPr>
        <p:txBody>
          <a:bodyPr>
            <a:spAutoFit/>
          </a:bodyPr>
          <a:lstStyle/>
          <a:p>
            <a:r>
              <a:rPr lang="ar-EG" sz="2000" dirty="0" smtClean="0"/>
              <a:t>المكتبات </a:t>
            </a:r>
            <a:r>
              <a:rPr lang="ar-EG" sz="2000" dirty="0"/>
              <a:t>الرقمية</a:t>
            </a:r>
            <a:endParaRPr lang="en-US" sz="2000" dirty="0"/>
          </a:p>
          <a:p>
            <a:r>
              <a:rPr lang="ar-EG" sz="2000" dirty="0"/>
              <a:t> </a:t>
            </a:r>
          </a:p>
          <a:p>
            <a:endParaRPr lang="en-US" sz="2000" dirty="0"/>
          </a:p>
          <a:p>
            <a:r>
              <a:rPr lang="ar-EG" sz="2000" dirty="0"/>
              <a:t>تأليـــــــــف </a:t>
            </a:r>
            <a:endParaRPr lang="en-US" sz="2000" dirty="0"/>
          </a:p>
          <a:p>
            <a:r>
              <a:rPr lang="ar-EG" sz="2000" dirty="0"/>
              <a:t>د/ سامح زينهم عبد الجواد </a:t>
            </a:r>
            <a:endParaRPr lang="en-US" sz="2000" dirty="0"/>
          </a:p>
          <a:p>
            <a:r>
              <a:rPr lang="ar-EG" sz="2000" dirty="0"/>
              <a:t>أستاذ علــــــــم المعلــــــــومـات المساعد</a:t>
            </a:r>
            <a:endParaRPr lang="en-US" sz="2000" dirty="0"/>
          </a:p>
          <a:p>
            <a:r>
              <a:rPr lang="ar-EG" sz="2000" dirty="0"/>
              <a:t>كلية الآداب – جامعة بنها </a:t>
            </a:r>
            <a:endParaRPr lang="en-US" sz="2000" dirty="0"/>
          </a:p>
          <a:p>
            <a:r>
              <a:rPr lang="ar-EG" sz="2000" dirty="0"/>
              <a:t> </a:t>
            </a:r>
            <a:endParaRPr lang="en-US" sz="2000" dirty="0"/>
          </a:p>
          <a:p>
            <a:r>
              <a:rPr lang="ar-EG" sz="2000" dirty="0"/>
              <a:t>دبلوم</a:t>
            </a:r>
            <a:endParaRPr lang="ar-EG" sz="10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533400"/>
          </a:xfrm>
        </p:spPr>
        <p:txBody>
          <a:bodyPr>
            <a:normAutofit fontScale="90000"/>
          </a:bodyPr>
          <a:lstStyle/>
          <a:p>
            <a:pPr eaLnBrk="1" hangingPunct="1">
              <a:defRPr/>
            </a:pPr>
            <a:r>
              <a:rPr lang="ar-SA" altLang="zh-CN" b="1" smtClean="0">
                <a:solidFill>
                  <a:schemeClr val="folHlink"/>
                </a:solidFill>
              </a:rPr>
              <a:t>التجهيزات البرمجية</a:t>
            </a:r>
            <a:r>
              <a:rPr lang="ar-SA" altLang="zh-CN" smtClean="0">
                <a:solidFill>
                  <a:schemeClr val="folHlink"/>
                </a:solidFill>
              </a:rPr>
              <a:t> </a:t>
            </a:r>
            <a:endParaRPr lang="en-US" smtClean="0">
              <a:solidFill>
                <a:schemeClr val="folHlink"/>
              </a:solidFill>
            </a:endParaRPr>
          </a:p>
        </p:txBody>
      </p:sp>
      <p:sp>
        <p:nvSpPr>
          <p:cNvPr id="43011" name="Rectangle 3"/>
          <p:cNvSpPr>
            <a:spLocks noGrp="1" noChangeArrowheads="1"/>
          </p:cNvSpPr>
          <p:nvPr>
            <p:ph type="body" idx="1"/>
          </p:nvPr>
        </p:nvSpPr>
        <p:spPr>
          <a:xfrm>
            <a:off x="0" y="762000"/>
            <a:ext cx="8915400" cy="5715000"/>
          </a:xfrm>
        </p:spPr>
        <p:txBody>
          <a:bodyPr/>
          <a:lstStyle/>
          <a:p>
            <a:pPr marL="533400" indent="-533400" algn="just" eaLnBrk="1" hangingPunct="1">
              <a:lnSpc>
                <a:spcPct val="90000"/>
              </a:lnSpc>
              <a:defRPr/>
            </a:pPr>
            <a:r>
              <a:rPr lang="ar-SA" sz="2800" b="1" smtClean="0"/>
              <a:t>لا يمكن استخدام الحاسب الآلي بدون برامج أساسية سواء برامج تشغيل مثل نظام ويندوز أو يونيكس ، أو برامج التطبيقات التي تستخدم للقيام بمهام الترقيم ، </a:t>
            </a:r>
            <a:r>
              <a:rPr lang="ar-SA" sz="2800" b="1" smtClean="0">
                <a:solidFill>
                  <a:schemeClr val="folHlink"/>
                </a:solidFill>
              </a:rPr>
              <a:t>وتقع البرامج الأساسية التي تحتاج إليها مشروعات الترقيم فى أربع فئات أساسية وهى : </a:t>
            </a:r>
          </a:p>
          <a:p>
            <a:pPr marL="533400" indent="-533400" algn="just" eaLnBrk="1" hangingPunct="1">
              <a:lnSpc>
                <a:spcPct val="90000"/>
              </a:lnSpc>
              <a:buFont typeface="Wingdings" pitchFamily="2" charset="2"/>
              <a:buAutoNum type="arabicPeriod"/>
              <a:defRPr/>
            </a:pPr>
            <a:r>
              <a:rPr lang="ar-SA" sz="2800" b="1" smtClean="0"/>
              <a:t>برامج التقاط الصور التي تتاح غالبا مع جهاز المسح الضوئي ويتم التعامل معها أثناء عملية المسح الضوئي للكيانات  </a:t>
            </a:r>
          </a:p>
          <a:p>
            <a:pPr marL="533400" indent="-533400" algn="just" eaLnBrk="1" hangingPunct="1">
              <a:lnSpc>
                <a:spcPct val="90000"/>
              </a:lnSpc>
              <a:buFont typeface="Wingdings" pitchFamily="2" charset="2"/>
              <a:buAutoNum type="arabicPeriod"/>
              <a:defRPr/>
            </a:pPr>
            <a:r>
              <a:rPr lang="ar-SA" sz="2800" b="1" smtClean="0"/>
              <a:t> برامج تحرير الصور التي تقوم بمعالجة وتحسين الصور الرقمية بعد التقاطها من جهاز المسح الضوئي </a:t>
            </a:r>
          </a:p>
          <a:p>
            <a:pPr marL="533400" indent="-533400" algn="just" eaLnBrk="1" hangingPunct="1">
              <a:lnSpc>
                <a:spcPct val="90000"/>
              </a:lnSpc>
              <a:buFont typeface="Wingdings" pitchFamily="2" charset="2"/>
              <a:buAutoNum type="arabicPeriod"/>
              <a:defRPr/>
            </a:pPr>
            <a:r>
              <a:rPr lang="ar-SA" sz="2800" b="1" smtClean="0"/>
              <a:t>برنامج التعرف الضوئي على الحروف </a:t>
            </a:r>
            <a:r>
              <a:rPr lang="en-US" sz="2800" b="1" smtClean="0"/>
              <a:t>OCR</a:t>
            </a:r>
            <a:r>
              <a:rPr lang="ar-EG" sz="2800" b="1" smtClean="0"/>
              <a:t> </a:t>
            </a:r>
            <a:r>
              <a:rPr lang="ar-SA" sz="2800" b="1" smtClean="0"/>
              <a:t>فى حالة القيام بترقيم النصوص والذي يقوم بتحويل صور الصفحات إلى نصوص كاملة </a:t>
            </a:r>
          </a:p>
          <a:p>
            <a:pPr marL="533400" indent="-533400" algn="just" eaLnBrk="1" hangingPunct="1">
              <a:lnSpc>
                <a:spcPct val="90000"/>
              </a:lnSpc>
              <a:buFont typeface="Wingdings" pitchFamily="2" charset="2"/>
              <a:buAutoNum type="arabicPeriod"/>
              <a:defRPr/>
            </a:pPr>
            <a:r>
              <a:rPr lang="ar-SA" sz="2800" b="1" smtClean="0"/>
              <a:t>برامج إدارة الكيانات الرقمية التي يطلق عليها أيضا برامج إدارة الممتلكات الرقمية والتي تمكن من إدارة وتوصيل الكيانات والميتاداتا المتصلة بها.</a:t>
            </a:r>
            <a:endParaRPr lang="en-US" sz="2800" b="1"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609600"/>
          </a:xfrm>
        </p:spPr>
        <p:txBody>
          <a:bodyPr/>
          <a:lstStyle/>
          <a:p>
            <a:pPr eaLnBrk="1" hangingPunct="1">
              <a:defRPr/>
            </a:pPr>
            <a:r>
              <a:rPr lang="ar-SA" altLang="zh-CN" sz="4000" b="1" smtClean="0">
                <a:solidFill>
                  <a:schemeClr val="folHlink"/>
                </a:solidFill>
              </a:rPr>
              <a:t>ناتج عملية الترقيم</a:t>
            </a:r>
            <a:endParaRPr lang="en-US" sz="4000" b="1" smtClean="0">
              <a:solidFill>
                <a:schemeClr val="folHlink"/>
              </a:solidFill>
            </a:endParaRPr>
          </a:p>
        </p:txBody>
      </p:sp>
      <p:sp>
        <p:nvSpPr>
          <p:cNvPr id="53251" name="Rectangle 3"/>
          <p:cNvSpPr>
            <a:spLocks noGrp="1" noChangeArrowheads="1"/>
          </p:cNvSpPr>
          <p:nvPr>
            <p:ph type="body" idx="1"/>
          </p:nvPr>
        </p:nvSpPr>
        <p:spPr>
          <a:xfrm>
            <a:off x="457200" y="838200"/>
            <a:ext cx="8229600" cy="5715000"/>
          </a:xfrm>
        </p:spPr>
        <p:txBody>
          <a:bodyPr/>
          <a:lstStyle/>
          <a:p>
            <a:pPr marL="609600" indent="-609600" algn="just" eaLnBrk="1" hangingPunct="1">
              <a:lnSpc>
                <a:spcPct val="80000"/>
              </a:lnSpc>
              <a:defRPr/>
            </a:pPr>
            <a:r>
              <a:rPr lang="ar-SA" sz="2800" b="1" smtClean="0">
                <a:solidFill>
                  <a:schemeClr val="folHlink"/>
                </a:solidFill>
              </a:rPr>
              <a:t>صور رقمية :</a:t>
            </a:r>
            <a:r>
              <a:rPr lang="ar-SA" sz="2800" b="1" smtClean="0"/>
              <a:t> وهى بالطبع ناتجة عن تحويل أي كيان غير نصي ، مثل الشرائح والصور الضوئية واللوحات والرسومات والكيانات ثلاثية الأبعاد المتاحة فى المتاحف ، فمثلا عندما يتم التقاط التماثيل والمنحوتات فإنها تحول إلى صور رقمية ويتم عرضها على الخط المباشر أو على قرص ضوئي ، وتخزن الصور الرقمية في أشكال ملفات مثل </a:t>
            </a:r>
            <a:r>
              <a:rPr lang="en-US" sz="2800" b="1" smtClean="0"/>
              <a:t>JPEG</a:t>
            </a:r>
            <a:r>
              <a:rPr lang="ar-SA" sz="2800" b="1" smtClean="0"/>
              <a:t> أو </a:t>
            </a:r>
            <a:r>
              <a:rPr lang="en-US" sz="2800" b="1" smtClean="0"/>
              <a:t>TIFF</a:t>
            </a:r>
            <a:r>
              <a:rPr lang="ar-EG" sz="2800" b="1" smtClean="0"/>
              <a:t> </a:t>
            </a:r>
          </a:p>
          <a:p>
            <a:pPr marL="609600" indent="-609600" algn="just" eaLnBrk="1" hangingPunct="1">
              <a:lnSpc>
                <a:spcPct val="80000"/>
              </a:lnSpc>
              <a:defRPr/>
            </a:pPr>
            <a:r>
              <a:rPr lang="ar-SA" sz="2800" b="1" smtClean="0">
                <a:solidFill>
                  <a:schemeClr val="folHlink"/>
                </a:solidFill>
              </a:rPr>
              <a:t>الصوت الرقمي :</a:t>
            </a:r>
            <a:r>
              <a:rPr lang="ar-SA" sz="2800" b="1" smtClean="0"/>
              <a:t> وهى ناتجة عن ترقيم المواد السمعية وهى تخزن فى أشكال ملفات مثل : </a:t>
            </a:r>
            <a:r>
              <a:rPr lang="en-US" sz="2800" b="1" smtClean="0"/>
              <a:t>MPEG3</a:t>
            </a:r>
            <a:r>
              <a:rPr lang="ar-EG" sz="2800" b="1" smtClean="0"/>
              <a:t> </a:t>
            </a:r>
            <a:r>
              <a:rPr lang="ar-SA" sz="2800" b="1" smtClean="0"/>
              <a:t>أو </a:t>
            </a:r>
            <a:r>
              <a:rPr lang="en-US" sz="2800" b="1" smtClean="0"/>
              <a:t>WAV</a:t>
            </a:r>
            <a:r>
              <a:rPr lang="ar-EG" sz="2800" b="1" smtClean="0"/>
              <a:t> </a:t>
            </a:r>
          </a:p>
          <a:p>
            <a:pPr marL="609600" indent="-609600" algn="just" eaLnBrk="1" hangingPunct="1">
              <a:lnSpc>
                <a:spcPct val="80000"/>
              </a:lnSpc>
              <a:defRPr/>
            </a:pPr>
            <a:r>
              <a:rPr lang="ar-SA" sz="2800" b="1" smtClean="0">
                <a:solidFill>
                  <a:schemeClr val="folHlink"/>
                </a:solidFill>
              </a:rPr>
              <a:t>الفيديو الرقمي :</a:t>
            </a:r>
            <a:r>
              <a:rPr lang="ar-SA" sz="2800" b="1" smtClean="0"/>
              <a:t> والناتجة عن ترقيم المواد البصرية وتخزن فى أشكال ملفات مثل : </a:t>
            </a:r>
            <a:r>
              <a:rPr lang="en-US" sz="2800" b="1" smtClean="0"/>
              <a:t>Quick Time Video</a:t>
            </a:r>
            <a:r>
              <a:rPr lang="ar-SA" sz="2800" b="1" smtClean="0"/>
              <a:t> و</a:t>
            </a:r>
            <a:r>
              <a:rPr lang="en-US" sz="2800" b="1" smtClean="0"/>
              <a:t> MPEG</a:t>
            </a:r>
            <a:r>
              <a:rPr lang="ar-EG" sz="2800" b="1" smtClean="0"/>
              <a:t> </a:t>
            </a:r>
          </a:p>
          <a:p>
            <a:pPr marL="609600" indent="-609600" algn="just" eaLnBrk="1" hangingPunct="1">
              <a:lnSpc>
                <a:spcPct val="80000"/>
              </a:lnSpc>
              <a:defRPr/>
            </a:pPr>
            <a:r>
              <a:rPr lang="ar-SA" sz="2800" b="1" smtClean="0">
                <a:solidFill>
                  <a:schemeClr val="folHlink"/>
                </a:solidFill>
              </a:rPr>
              <a:t>نصوص رقمية :</a:t>
            </a:r>
            <a:r>
              <a:rPr lang="ar-SA" sz="2800" b="1" smtClean="0"/>
              <a:t> والناتجة بالطبع عن ترقيم الكتب والمخطوطات  والمطبوعات عامة ، وهى يمكن أن تخزن فى أشكال ملفات بسيطة مثل </a:t>
            </a:r>
            <a:r>
              <a:rPr lang="en-US" sz="2800" b="1" smtClean="0"/>
              <a:t>ASCII</a:t>
            </a:r>
            <a:r>
              <a:rPr lang="ar-SA" sz="2800" b="1" smtClean="0"/>
              <a:t> أو </a:t>
            </a:r>
            <a:r>
              <a:rPr lang="en-US" sz="2800" b="1" smtClean="0"/>
              <a:t>TXT</a:t>
            </a:r>
            <a:r>
              <a:rPr lang="ar-SA" sz="2800" b="1" smtClean="0"/>
              <a:t> ، أو في أشكال ملفات تقديمية غير معيارية مثل </a:t>
            </a:r>
            <a:r>
              <a:rPr lang="en-US" sz="2800" b="1" smtClean="0"/>
              <a:t>PDF</a:t>
            </a:r>
            <a:r>
              <a:rPr lang="ar-SA" sz="2800" b="1" smtClean="0"/>
              <a:t> ، أو تكود بلغة معيارية مثل لغة اتش تى أم  إلا </a:t>
            </a:r>
            <a:r>
              <a:rPr lang="en-US" sz="2800" b="1" smtClean="0"/>
              <a:t>HTML</a:t>
            </a:r>
            <a:r>
              <a:rPr lang="ar-SA" sz="2800" b="1" smtClean="0"/>
              <a:t> أو لغة اكس أم إلا  </a:t>
            </a:r>
            <a:r>
              <a:rPr lang="en-US" sz="2800" b="1" smtClean="0"/>
              <a:t>XML</a:t>
            </a:r>
            <a:r>
              <a:rPr lang="ar-EG" sz="2800" b="1" smtClean="0"/>
              <a:t> .</a:t>
            </a:r>
            <a:r>
              <a:rPr lang="ar-EG" sz="2800" smtClean="0"/>
              <a:t> </a:t>
            </a:r>
            <a:endParaRPr lang="en-US" sz="28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609600"/>
          </a:xfrm>
        </p:spPr>
        <p:txBody>
          <a:bodyPr/>
          <a:lstStyle/>
          <a:p>
            <a:pPr eaLnBrk="1" hangingPunct="1">
              <a:defRPr/>
            </a:pPr>
            <a:r>
              <a:rPr lang="ar-EG" smtClean="0">
                <a:solidFill>
                  <a:schemeClr val="folHlink"/>
                </a:solidFill>
              </a:rPr>
              <a:t>الصور الرقمية من مواد نصية</a:t>
            </a:r>
            <a:endParaRPr lang="en-US" smtClean="0">
              <a:solidFill>
                <a:schemeClr val="folHlink"/>
              </a:solidFill>
            </a:endParaRPr>
          </a:p>
        </p:txBody>
      </p:sp>
      <p:sp>
        <p:nvSpPr>
          <p:cNvPr id="54275" name="Rectangle 3"/>
          <p:cNvSpPr>
            <a:spLocks noGrp="1" noChangeArrowheads="1"/>
          </p:cNvSpPr>
          <p:nvPr>
            <p:ph type="body" idx="1"/>
          </p:nvPr>
        </p:nvSpPr>
        <p:spPr>
          <a:xfrm>
            <a:off x="0" y="838200"/>
            <a:ext cx="8839200" cy="6629400"/>
          </a:xfrm>
        </p:spPr>
        <p:txBody>
          <a:bodyPr/>
          <a:lstStyle/>
          <a:p>
            <a:pPr marL="533400" indent="-533400" algn="just" eaLnBrk="1" hangingPunct="1">
              <a:lnSpc>
                <a:spcPct val="80000"/>
              </a:lnSpc>
              <a:defRPr/>
            </a:pPr>
            <a:r>
              <a:rPr lang="ar-SA" sz="2800" b="1" smtClean="0"/>
              <a:t>ويجب الإشارة إلى إنه يمكن خلق صور رقمية من مواد نصية ، حيث تستطيع المشروعات الرقمية التي تقوم بترقيم النصوص أن تنتج نوعين من الكيانات الرقمية وهما : </a:t>
            </a:r>
          </a:p>
          <a:p>
            <a:pPr marL="533400" indent="-533400" algn="just" eaLnBrk="1" hangingPunct="1">
              <a:lnSpc>
                <a:spcPct val="80000"/>
              </a:lnSpc>
              <a:buFont typeface="Wingdings" pitchFamily="2" charset="2"/>
              <a:buAutoNum type="arabicPeriod"/>
              <a:defRPr/>
            </a:pPr>
            <a:r>
              <a:rPr lang="ar-SA" sz="2800" b="1" smtClean="0">
                <a:solidFill>
                  <a:schemeClr val="folHlink"/>
                </a:solidFill>
              </a:rPr>
              <a:t>صور صفحات :</a:t>
            </a:r>
            <a:r>
              <a:rPr lang="ar-SA" sz="2800" b="1" smtClean="0"/>
              <a:t> وهى تمثيل دقيق للصفحة التي يتم التقاطها ( مخطوطة – كتاب - ..) ولكن فى شكل صورة رقمية من هذه الصفحة أى لا يمكن إجراء أي بحث أو تعديل فى هذه الصورة ، وتتميز صور الصفحة إنها تنقل النص ومظهر الصفحة أيضا ، وبالتالي يمكن أن نتعرف ما إذا كانت هذه المخطوطة متدهورة أم لا وما هو نوعية الورق المستخدم والتعرف أيضا على أية إضافات أو حاشيات مكتوبة بألوان أخرى ، وهذا أمر مفيد للغاية عند ترقيم المخطوطات حيث أن صور الصفحات سوف تنقل بالضبط مظهر المخطوطة وهو أمر مفيد للباحث الذين يقوم بتحقيق المخطوطات.</a:t>
            </a:r>
          </a:p>
          <a:p>
            <a:pPr marL="533400" indent="-533400" algn="just" eaLnBrk="1" hangingPunct="1">
              <a:lnSpc>
                <a:spcPct val="80000"/>
              </a:lnSpc>
              <a:buFont typeface="Wingdings" pitchFamily="2" charset="2"/>
              <a:buAutoNum type="arabicPeriod"/>
              <a:defRPr/>
            </a:pPr>
            <a:r>
              <a:rPr lang="ar-SA" sz="2800" b="1" smtClean="0">
                <a:solidFill>
                  <a:schemeClr val="folHlink"/>
                </a:solidFill>
              </a:rPr>
              <a:t>نص كامل :</a:t>
            </a:r>
            <a:r>
              <a:rPr lang="ar-SA" sz="2800" b="1" smtClean="0"/>
              <a:t> وهنا يتم الحصول على نص كامل من النص الذي يتم ترقيمه ، وبالتالي من الممكن أن يتم تكشيف النص للاسترجاع وإعادة تشكيله لأشكال مختلفة من المخرجات ، ويتم الحصول على نص كامل من خلال التعرف الضوئي على الحروف لصورة الصفحة أو من خلال الإدخال المباشر من لوحة المفاتيح لمادة المصدر.</a:t>
            </a:r>
            <a:endParaRPr lang="en-US" sz="2800" b="1"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533400"/>
          </a:xfrm>
        </p:spPr>
        <p:txBody>
          <a:bodyPr/>
          <a:lstStyle/>
          <a:p>
            <a:pPr eaLnBrk="1" hangingPunct="1">
              <a:defRPr/>
            </a:pPr>
            <a:r>
              <a:rPr lang="ar-SA" altLang="zh-CN" sz="4000" b="1" smtClean="0">
                <a:solidFill>
                  <a:schemeClr val="folHlink"/>
                </a:solidFill>
              </a:rPr>
              <a:t>مبررات وفوائد الترقيم</a:t>
            </a:r>
            <a:r>
              <a:rPr lang="ar-SA" altLang="zh-CN" sz="4000" smtClean="0">
                <a:solidFill>
                  <a:schemeClr val="folHlink"/>
                </a:solidFill>
              </a:rPr>
              <a:t> </a:t>
            </a:r>
            <a:endParaRPr lang="en-US" sz="4000" smtClean="0">
              <a:solidFill>
                <a:schemeClr val="folHlink"/>
              </a:solidFill>
            </a:endParaRPr>
          </a:p>
        </p:txBody>
      </p:sp>
      <p:sp>
        <p:nvSpPr>
          <p:cNvPr id="55299" name="Rectangle 3"/>
          <p:cNvSpPr>
            <a:spLocks noGrp="1" noChangeArrowheads="1"/>
          </p:cNvSpPr>
          <p:nvPr>
            <p:ph type="body" idx="1"/>
          </p:nvPr>
        </p:nvSpPr>
        <p:spPr>
          <a:xfrm>
            <a:off x="0" y="838200"/>
            <a:ext cx="9144000" cy="6553200"/>
          </a:xfrm>
        </p:spPr>
        <p:txBody>
          <a:bodyPr/>
          <a:lstStyle/>
          <a:p>
            <a:pPr marL="609600" indent="-609600" algn="just" eaLnBrk="1" hangingPunct="1">
              <a:lnSpc>
                <a:spcPct val="90000"/>
              </a:lnSpc>
              <a:buFont typeface="Wingdings" pitchFamily="2" charset="2"/>
              <a:buNone/>
              <a:defRPr/>
            </a:pPr>
            <a:r>
              <a:rPr lang="ar-EG" b="1" smtClean="0">
                <a:solidFill>
                  <a:schemeClr val="folHlink"/>
                </a:solidFill>
              </a:rPr>
              <a:t>1.</a:t>
            </a:r>
            <a:r>
              <a:rPr lang="ar-SA" b="1" smtClean="0">
                <a:solidFill>
                  <a:schemeClr val="folHlink"/>
                </a:solidFill>
              </a:rPr>
              <a:t>إحضار المجموعات إلى أماكن المستخدمين</a:t>
            </a:r>
            <a:r>
              <a:rPr lang="ar-SA" smtClean="0">
                <a:solidFill>
                  <a:schemeClr val="folHlink"/>
                </a:solidFill>
              </a:rPr>
              <a:t> </a:t>
            </a:r>
            <a:r>
              <a:rPr lang="ar-EG" smtClean="0">
                <a:solidFill>
                  <a:schemeClr val="folHlink"/>
                </a:solidFill>
              </a:rPr>
              <a:t>:</a:t>
            </a:r>
            <a:r>
              <a:rPr lang="ar-SA" altLang="zh-CN" b="1" smtClean="0"/>
              <a:t>لكي تستخدم المكتبة أو الأرشيف أو المتحف فإن هذا يتطلب إتاحة ، وتتطلب  الطرق التقليدية أن يذهب المستخدم إلى هذه المؤسسات بشكل مادي ، وهذا قد يمثل صعوبة للعديد من الناس سواء بسبب ضيق الوقت أو بسبب البعد الجغرافي لهذه المؤسسات أو بسبب الإعاقات البدنية للبعض وغيرها من الأسباب الأخرى ، وهذا يجعل المعلومات بعيدة عن متناول المستخدمين وخاصة الذين يرغبون فى إتاحة مستمرة وسريعة للمعلومات مثل الأطباء والمهندسين والصحفيين ،  ويحضر المشروع الرقمي المعلومات إلى حاسب المستخدم أما في المنزل أو العمل مما يسهل من استخدامها وبالتالي يتزايد استخدام هذه المعلومات ، ومن هنا فلم يعد المستخدم فى حاجة إلى زيارة مبنى المكتبة أو الأرشيف أو المتحف ، حيث ستكون هذه المؤسسات متاحة في أي مكان تتواجد فيه حاسبات وشبكة اتصالات</a:t>
            </a:r>
            <a:r>
              <a:rPr lang="ar-SA" altLang="zh-CN" smtClean="0"/>
              <a:t> </a:t>
            </a:r>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3810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56323" name="Rectangle 3"/>
          <p:cNvSpPr>
            <a:spLocks noGrp="1" noChangeArrowheads="1"/>
          </p:cNvSpPr>
          <p:nvPr>
            <p:ph type="body" idx="1"/>
          </p:nvPr>
        </p:nvSpPr>
        <p:spPr>
          <a:xfrm>
            <a:off x="0" y="685800"/>
            <a:ext cx="9144000" cy="6172200"/>
          </a:xfrm>
        </p:spPr>
        <p:txBody>
          <a:bodyPr/>
          <a:lstStyle/>
          <a:p>
            <a:pPr marL="609600" indent="-609600" algn="just" eaLnBrk="1" hangingPunct="1">
              <a:lnSpc>
                <a:spcPct val="90000"/>
              </a:lnSpc>
              <a:buFont typeface="Wingdings" pitchFamily="2" charset="2"/>
              <a:buNone/>
              <a:defRPr/>
            </a:pPr>
            <a:r>
              <a:rPr lang="ar-EG" smtClean="0">
                <a:solidFill>
                  <a:schemeClr val="folHlink"/>
                </a:solidFill>
              </a:rPr>
              <a:t>2. </a:t>
            </a:r>
            <a:r>
              <a:rPr lang="ar-SA" b="1" smtClean="0">
                <a:solidFill>
                  <a:schemeClr val="folHlink"/>
                </a:solidFill>
              </a:rPr>
              <a:t>إتاحة المعلومات بشكل دائم</a:t>
            </a:r>
            <a:r>
              <a:rPr lang="ar-SA" smtClean="0">
                <a:solidFill>
                  <a:schemeClr val="folHlink"/>
                </a:solidFill>
              </a:rPr>
              <a:t> </a:t>
            </a:r>
            <a:r>
              <a:rPr lang="ar-EG" smtClean="0">
                <a:solidFill>
                  <a:schemeClr val="folHlink"/>
                </a:solidFill>
              </a:rPr>
              <a:t>:</a:t>
            </a:r>
            <a:r>
              <a:rPr lang="ar-SA" b="1" smtClean="0"/>
              <a:t>لا يغلق باب المكتبة والأرشيف الرقمي أبدا ، فقد اكتشفت إحدى الدراسات الحديثة بجامعة بريطانية أن حوالي نصف استخدام المجموعات الرقمية للمكتبة كان في الساعات التي تغلق فيها أبواب مباني المكتبات ، كما أن المواد لا تعار إلى المستخدمين ولا تضع بشكل خاطىء على رفوف خاطئة ولا تسرق تماما ، وقد امتد مجال المجموعات ابعد من جدران المكتبة والأرشيف ، ويمكن القول أن كل الوثائق والكتب الموجودة في مكتبات وأرشيفات العالم أصبحت متاحة في غرفة المستخدم ، وأصبح المستخدم يملك أكبر مكتبة في العالم في حيز صغير تماما لا يتعدى المكتب الذي يجلس عليه مع الحاسب الآلي ، وأصبح قادر على الانتقال بين الوثائق والمجموعات المتاحة فى جميع أنحاء العالم بضربه مفتاح واحدة دون أن يتحرك من مجلسه </a:t>
            </a:r>
            <a:r>
              <a:rPr lang="ar-EG" b="1" smtClean="0"/>
              <a:t>.</a:t>
            </a:r>
            <a:r>
              <a:rPr lang="ar-SA" smtClean="0"/>
              <a:t> </a:t>
            </a:r>
            <a:endParaRPr lang="en-US"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0"/>
            <a:ext cx="8229600" cy="5334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57347" name="Rectangle 3"/>
          <p:cNvSpPr>
            <a:spLocks noGrp="1" noChangeArrowheads="1"/>
          </p:cNvSpPr>
          <p:nvPr>
            <p:ph type="body" idx="1"/>
          </p:nvPr>
        </p:nvSpPr>
        <p:spPr>
          <a:xfrm>
            <a:off x="0" y="762000"/>
            <a:ext cx="9144000" cy="5715000"/>
          </a:xfrm>
        </p:spPr>
        <p:txBody>
          <a:bodyPr/>
          <a:lstStyle/>
          <a:p>
            <a:pPr algn="just" eaLnBrk="1" hangingPunct="1">
              <a:buFont typeface="Wingdings" pitchFamily="2" charset="2"/>
              <a:buNone/>
              <a:defRPr/>
            </a:pPr>
            <a:r>
              <a:rPr lang="ar-EG" altLang="zh-CN" b="1" smtClean="0">
                <a:solidFill>
                  <a:schemeClr val="folHlink"/>
                </a:solidFill>
              </a:rPr>
              <a:t>3. </a:t>
            </a:r>
            <a:r>
              <a:rPr lang="ar-SA" altLang="zh-CN" b="1" smtClean="0">
                <a:solidFill>
                  <a:schemeClr val="folHlink"/>
                </a:solidFill>
              </a:rPr>
              <a:t>تزايد وتوسيع الإتاحة إلى المجموعات</a:t>
            </a:r>
            <a:r>
              <a:rPr lang="ar-EG" altLang="zh-CN" b="1" smtClean="0">
                <a:solidFill>
                  <a:schemeClr val="folHlink"/>
                </a:solidFill>
              </a:rPr>
              <a:t> :</a:t>
            </a:r>
            <a:r>
              <a:rPr lang="ar-SA" altLang="zh-CN" smtClean="0"/>
              <a:t> </a:t>
            </a:r>
            <a:r>
              <a:rPr lang="ar-SA" altLang="zh-CN" b="1" smtClean="0"/>
              <a:t>فعندما يتم ترقيم المواد وإتاحتها على الخط المباشر فإنها يمكن أن تعرض من مواقع متعددة ومن قبل مستخدمين متعددين فى نفس الوقت . فقد تكون المجموعات التاريخية من أكثر المجالات غير المستعملة في المكتبة وذلك لأن هذه المواد نادرة وهشة للغاية ويجب أن تحفظ فى بيئة مثالية وموقع يمكن التحكم فى مناخه وتتطلب إشراف قريب لضمان المعاملة الحريصة وهذا يؤدى إلى قيود فى الوقت التي تتاح فيه هذه المواد ، وقد غير الترقيم الممارسات ونماذج الإتاحة التقليدية إلى المواد ، فبمجرد أن تصبح المواد على الحاسبات الآلية فيمكن أن تكون متاحة على أساس غير مقيد تماما حيث تتاح 24 ساعة فى اليوم إذا نشرت على موقع وب</a:t>
            </a:r>
            <a:r>
              <a:rPr lang="ar-SA" altLang="zh-CN" smtClean="0"/>
              <a:t> </a:t>
            </a:r>
            <a:endParaRPr lang="en-US"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0"/>
            <a:ext cx="8229600" cy="3810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58371" name="Rectangle 3"/>
          <p:cNvSpPr>
            <a:spLocks noGrp="1" noChangeArrowheads="1"/>
          </p:cNvSpPr>
          <p:nvPr>
            <p:ph type="body" idx="1"/>
          </p:nvPr>
        </p:nvSpPr>
        <p:spPr>
          <a:xfrm>
            <a:off x="0" y="685800"/>
            <a:ext cx="9144000" cy="6172200"/>
          </a:xfrm>
        </p:spPr>
        <p:txBody>
          <a:bodyPr/>
          <a:lstStyle/>
          <a:p>
            <a:pPr marL="609600" indent="-609600" algn="just" eaLnBrk="1" hangingPunct="1">
              <a:lnSpc>
                <a:spcPct val="80000"/>
              </a:lnSpc>
              <a:buFont typeface="Wingdings" pitchFamily="2" charset="2"/>
              <a:buNone/>
              <a:defRPr/>
            </a:pPr>
            <a:r>
              <a:rPr lang="ar-EG" sz="2800" smtClean="0">
                <a:solidFill>
                  <a:schemeClr val="folHlink"/>
                </a:solidFill>
              </a:rPr>
              <a:t>4. </a:t>
            </a:r>
            <a:r>
              <a:rPr lang="ar-SA" sz="2800" b="1" smtClean="0">
                <a:solidFill>
                  <a:schemeClr val="folHlink"/>
                </a:solidFill>
              </a:rPr>
              <a:t>توفير إتاحة بديلة للساعدة في حفظ الأصل المادي</a:t>
            </a:r>
            <a:r>
              <a:rPr lang="ar-SA" sz="2800" smtClean="0">
                <a:solidFill>
                  <a:schemeClr val="folHlink"/>
                </a:solidFill>
              </a:rPr>
              <a:t> </a:t>
            </a:r>
            <a:r>
              <a:rPr lang="ar-EG" sz="2800" smtClean="0">
                <a:solidFill>
                  <a:schemeClr val="folHlink"/>
                </a:solidFill>
              </a:rPr>
              <a:t>:</a:t>
            </a:r>
            <a:r>
              <a:rPr lang="ar-EG" sz="2800" smtClean="0"/>
              <a:t> </a:t>
            </a:r>
            <a:r>
              <a:rPr lang="ar-SA" altLang="zh-CN" sz="2800" b="1" smtClean="0"/>
              <a:t>هناك العديد من المواد الهشة التي تقتنيها المكتبات والأرشيفات، وحتى يتم حفظ هذه المواد من التعامل المادي معها ولحمايتها من السرقة أو التدهور فمن الضروري عمل بدائل لها ، وتوفر النسخة الرقمية للمستخدم نسخة طبق الأصل والتي تعد خياراً مرغوباً تماما عن النسخة المطبوعة ، وهى سوف تقلل أو تلغى تماما الاستخدام اليومي لهذه المواد</a:t>
            </a:r>
            <a:r>
              <a:rPr lang="ar-SA" altLang="zh-CN" sz="2800" smtClean="0"/>
              <a:t> </a:t>
            </a:r>
            <a:r>
              <a:rPr lang="ar-EG" altLang="zh-CN" sz="2800" smtClean="0"/>
              <a:t>.</a:t>
            </a:r>
          </a:p>
          <a:p>
            <a:pPr marL="609600" indent="-609600" algn="just" eaLnBrk="1" hangingPunct="1">
              <a:lnSpc>
                <a:spcPct val="80000"/>
              </a:lnSpc>
              <a:defRPr/>
            </a:pPr>
            <a:r>
              <a:rPr lang="ar-SA" sz="2800" b="1" smtClean="0"/>
              <a:t>ومن المهم أن تلاحظ أن الملف الرقمي لا يحل الأصل حيث لا شيء يمكن أن يحل محل خبرة رؤية الأصل ، ومع ذلك يمكن أن يساعد التصوير الرقمي فى منع فقد المعلومات مع الوقت ، والمثال التالي  يوضح ذلك . </a:t>
            </a:r>
            <a:endParaRPr lang="ar-SA" sz="2800" smtClean="0"/>
          </a:p>
          <a:p>
            <a:pPr marL="609600" indent="-609600" algn="just" eaLnBrk="1" hangingPunct="1">
              <a:lnSpc>
                <a:spcPct val="80000"/>
              </a:lnSpc>
              <a:defRPr/>
            </a:pPr>
            <a:r>
              <a:rPr lang="ar-SA" sz="2800" smtClean="0"/>
              <a:t> </a:t>
            </a:r>
            <a:r>
              <a:rPr lang="ar-SA" altLang="zh-CN" sz="2800" b="1" smtClean="0">
                <a:solidFill>
                  <a:schemeClr val="folHlink"/>
                </a:solidFill>
              </a:rPr>
              <a:t>فالشكل الأيسر هو عبارة عن فيلم سلبي </a:t>
            </a:r>
            <a:r>
              <a:rPr lang="en-US" altLang="zh-CN" sz="2800" b="1" smtClean="0">
                <a:solidFill>
                  <a:schemeClr val="folHlink"/>
                </a:solidFill>
                <a:ea typeface="SimSun" pitchFamily="2" charset="-122"/>
              </a:rPr>
              <a:t>negative</a:t>
            </a:r>
            <a:r>
              <a:rPr lang="ar-SA" altLang="zh-CN" sz="2800" b="1" smtClean="0"/>
              <a:t> قديم للغاية وقد تحول لونه إلى اللون الأصفر ، ومن الصعب تماما الحصول على ألوان أبيض وأسود على صور مطبوعة من الأفلام السالبة المتدهورة هذه ، إلا أن تكنولوجيا الترقيم المتقدمة تمكن من  الحصول على صورة مطبوعة جيدة من الأفلام السالبة هذه، حيث يمكن أن ترى الماسحات الضوئية ذات درجات الكثافة العالية الاختلافات الدقيقة بين المناطق المضيئة والمظللة وتنتج ملف رقمي يعرض ألوان بيضاء وسوداء جيدة ، وعندما يطبع هذا الملف ينتج عنه صورة مطبوعة عالية الجودة</a:t>
            </a:r>
            <a:endParaRPr lang="en-US" sz="280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381000"/>
            <a:ext cx="8229600" cy="5334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62467" name="Rectangle 3"/>
          <p:cNvSpPr>
            <a:spLocks noGrp="1" noChangeArrowheads="1"/>
          </p:cNvSpPr>
          <p:nvPr>
            <p:ph type="body" sz="half" idx="1"/>
          </p:nvPr>
        </p:nvSpPr>
        <p:spPr>
          <a:xfrm>
            <a:off x="0" y="1219200"/>
            <a:ext cx="5410200" cy="4876800"/>
          </a:xfrm>
        </p:spPr>
        <p:txBody>
          <a:bodyPr/>
          <a:lstStyle/>
          <a:p>
            <a:pPr marL="609600" indent="-609600" algn="just" eaLnBrk="1" hangingPunct="1">
              <a:buFont typeface="Wingdings" pitchFamily="2" charset="2"/>
              <a:buNone/>
              <a:defRPr/>
            </a:pPr>
            <a:r>
              <a:rPr lang="ar-EG" sz="2800" b="1" smtClean="0">
                <a:solidFill>
                  <a:schemeClr val="folHlink"/>
                </a:solidFill>
              </a:rPr>
              <a:t>5.</a:t>
            </a:r>
            <a:r>
              <a:rPr lang="ar-SA" sz="2800" b="1" smtClean="0">
                <a:solidFill>
                  <a:schemeClr val="folHlink"/>
                </a:solidFill>
              </a:rPr>
              <a:t>تحسين المحتوى الرقمي لأغراض البحث</a:t>
            </a:r>
            <a:r>
              <a:rPr lang="ar-EG" sz="2800" b="1" smtClean="0">
                <a:solidFill>
                  <a:schemeClr val="folHlink"/>
                </a:solidFill>
              </a:rPr>
              <a:t> :</a:t>
            </a:r>
            <a:r>
              <a:rPr lang="ar-SA" sz="2800" smtClean="0"/>
              <a:t> </a:t>
            </a:r>
            <a:r>
              <a:rPr lang="ar-SA" altLang="zh-CN" sz="2800" b="1" smtClean="0"/>
              <a:t>بعد ترقيم المادة وخلق صورة رقمية فإنه يمكن استخدام برامج معالجة الصور من أجل تحسين المادة الرقمية لكي تخدم أغراض البحث والدراسة كما هو واضح من الشكل التالي وهو عبارة عن كارت صغير يتراوح مقاسه 2×3 بوصة ، ومن خلال المسح الضوئي لهذا الكارت وفقا لدرجة وضوح عالية فهذا مكن من اختبار وفحص العناصر الصغيرة للأصول الصغيرة</a:t>
            </a:r>
            <a:r>
              <a:rPr lang="ar-SA" altLang="zh-CN" sz="2800" smtClean="0"/>
              <a:t> </a:t>
            </a:r>
            <a:endParaRPr lang="ar-EG" altLang="zh-CN" sz="2800" smtClean="0"/>
          </a:p>
          <a:p>
            <a:pPr marL="609600" indent="-609600" algn="just" eaLnBrk="1" hangingPunct="1">
              <a:buFont typeface="Wingdings" pitchFamily="2" charset="2"/>
              <a:buNone/>
              <a:defRPr/>
            </a:pPr>
            <a:endParaRPr lang="en-US" sz="2800" smtClean="0"/>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0"/>
            <a:ext cx="8229600" cy="6096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64515" name="Rectangle 3"/>
          <p:cNvSpPr>
            <a:spLocks noGrp="1" noChangeArrowheads="1"/>
          </p:cNvSpPr>
          <p:nvPr>
            <p:ph type="body" sz="half" idx="1"/>
          </p:nvPr>
        </p:nvSpPr>
        <p:spPr>
          <a:xfrm>
            <a:off x="381000" y="838200"/>
            <a:ext cx="5029200" cy="5257800"/>
          </a:xfrm>
        </p:spPr>
        <p:txBody>
          <a:bodyPr/>
          <a:lstStyle/>
          <a:p>
            <a:pPr algn="just" eaLnBrk="1" hangingPunct="1">
              <a:defRPr/>
            </a:pPr>
            <a:r>
              <a:rPr lang="ar-SA" sz="2400" b="1" smtClean="0"/>
              <a:t>أما الشكل </a:t>
            </a:r>
            <a:r>
              <a:rPr lang="ar-EG" sz="2400" b="1" smtClean="0"/>
              <a:t>التالى</a:t>
            </a:r>
            <a:r>
              <a:rPr lang="ar-SA" sz="2400" b="1" smtClean="0"/>
              <a:t> فهو زر عسكري من أحد مقتنيات المتاحف فى الولايات المتحدة ، وقد تم ترقيم هذه القطعة الأثرية وأصبحت صورة رقمية متاحة على شبكة الإنترنت، الأهم من ذلك أن ترقيم هذه القطعة الأثرية لم يسهل فقط من إتاحتها ولكنه مكن أيضا من إبراز وتحسين المعلومات المتاحة فى الكيان الأصلي ، حيث يظهر الكيان الأصلي فى الصورة اليسرى ومن الواضح أن المعلومات والتفاصيل غير واضحة بهذه القطعة ، ولكن عندما تم ترقيم هذا الكيان وتم استخدام برنامج معالج الصور فأصبح من الممكن عرض المعلومات غير الواضحة فى هذا الكيان .</a:t>
            </a:r>
            <a:endParaRPr lang="en-US" sz="2400" b="1" smtClean="0"/>
          </a:p>
        </p:txBody>
      </p:sp>
      <p:sp>
        <p:nvSpPr>
          <p:cNvPr id="6" name="عنصر نائب للمحتوى 5"/>
          <p:cNvSpPr>
            <a:spLocks noGrp="1"/>
          </p:cNvSpPr>
          <p:nvPr>
            <p:ph sz="quarter" idx="2"/>
          </p:nvPr>
        </p:nvSpPr>
        <p:spPr/>
        <p:txBody>
          <a:bodyPr/>
          <a:lstStyle/>
          <a:p>
            <a:endParaRPr lang="ar-EG"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0"/>
            <a:ext cx="8229600" cy="6096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79875" name="Rectangle 3"/>
          <p:cNvSpPr>
            <a:spLocks noGrp="1" noChangeArrowheads="1"/>
          </p:cNvSpPr>
          <p:nvPr>
            <p:ph type="body" idx="1"/>
          </p:nvPr>
        </p:nvSpPr>
        <p:spPr>
          <a:xfrm>
            <a:off x="457200" y="838200"/>
            <a:ext cx="8229600" cy="5257800"/>
          </a:xfrm>
        </p:spPr>
        <p:txBody>
          <a:bodyPr/>
          <a:lstStyle/>
          <a:p>
            <a:pPr algn="just" eaLnBrk="1" hangingPunct="1">
              <a:buFont typeface="Wingdings" pitchFamily="2" charset="2"/>
              <a:buNone/>
              <a:defRPr/>
            </a:pPr>
            <a:r>
              <a:rPr lang="ar-EG" altLang="zh-CN" sz="2800" b="1" smtClean="0">
                <a:solidFill>
                  <a:schemeClr val="folHlink"/>
                </a:solidFill>
              </a:rPr>
              <a:t>6.</a:t>
            </a:r>
            <a:r>
              <a:rPr lang="ar-SA" altLang="zh-CN" sz="2800" b="1" smtClean="0">
                <a:solidFill>
                  <a:schemeClr val="folHlink"/>
                </a:solidFill>
              </a:rPr>
              <a:t>توفير بيئة مبتكرة وحافرة للمستخدمين</a:t>
            </a:r>
            <a:r>
              <a:rPr lang="ar-SA" altLang="zh-CN" sz="2800" smtClean="0">
                <a:solidFill>
                  <a:schemeClr val="folHlink"/>
                </a:solidFill>
              </a:rPr>
              <a:t> </a:t>
            </a:r>
            <a:r>
              <a:rPr lang="ar-EG" altLang="zh-CN" sz="2800" smtClean="0">
                <a:solidFill>
                  <a:schemeClr val="folHlink"/>
                </a:solidFill>
              </a:rPr>
              <a:t>:</a:t>
            </a:r>
            <a:r>
              <a:rPr lang="ar-SA" altLang="zh-CN" sz="2800" b="1" smtClean="0"/>
              <a:t>ساهمت جاذبية وحداثة التعامل مع أدوات الحاسب والوب فى قبول واستخدام المشروعات الرقمية ، فقد توجه العالم بسرعة حول أنظمة المعلومات بمساعدة الحاسب . فالعناصر البصرية الثقيلة للعديد من المجموعات التاريخية جعلتها غير جذابة فى الاستخدام ، ومع ترقيم مثل هذه المجموعات وإتاحتها فى شكل إلكتروني فقد أصبحت تجذب المستخدمين وخاصة صغار السن الذين كانوا يبتعدون سابقا عن قراءة مثل هذه المواد ، وبالتالي تعرض هذه التكنولوجيا فرصة لجذب الأطفال لهذه المجموعات والبدء في ترجمة وتفسير التاريخ في سياقات مناسبة تماما مما يساهم فى الإدراك والاستخدام الأكبر لهذه المواد القيمة</a:t>
            </a:r>
            <a:r>
              <a:rPr lang="en-US" altLang="zh-CN" sz="2800" smtClean="0">
                <a:ea typeface="SimSun" pitchFamily="2" charset="-122"/>
              </a:rPr>
              <a:t> </a:t>
            </a:r>
            <a:endParaRPr lang="en-US" sz="280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304800"/>
            <a:ext cx="7772400" cy="914400"/>
          </a:xfrm>
        </p:spPr>
        <p:txBody>
          <a:bodyPr/>
          <a:lstStyle/>
          <a:p>
            <a:pPr eaLnBrk="1" hangingPunct="1">
              <a:defRPr/>
            </a:pPr>
            <a:r>
              <a:rPr lang="ar-SA" b="1" smtClean="0">
                <a:solidFill>
                  <a:schemeClr val="folHlink"/>
                </a:solidFill>
              </a:rPr>
              <a:t>مفهوم تكنولوجيا الترقيم</a:t>
            </a:r>
            <a:endParaRPr lang="en-US" b="1" smtClean="0">
              <a:solidFill>
                <a:schemeClr val="folHlink"/>
              </a:solidFill>
            </a:endParaRPr>
          </a:p>
        </p:txBody>
      </p:sp>
      <p:sp>
        <p:nvSpPr>
          <p:cNvPr id="2051" name="Rectangle 3"/>
          <p:cNvSpPr>
            <a:spLocks noGrp="1" noChangeArrowheads="1"/>
          </p:cNvSpPr>
          <p:nvPr>
            <p:ph type="subTitle" idx="1"/>
          </p:nvPr>
        </p:nvSpPr>
        <p:spPr>
          <a:xfrm>
            <a:off x="0" y="1371600"/>
            <a:ext cx="9144000" cy="5029200"/>
          </a:xfrm>
        </p:spPr>
        <p:txBody>
          <a:bodyPr/>
          <a:lstStyle/>
          <a:p>
            <a:pPr marL="990600" lvl="1" indent="-533400" algn="just" eaLnBrk="1" hangingPunct="1">
              <a:buFont typeface="Wingdings" pitchFamily="2" charset="2"/>
              <a:buNone/>
              <a:defRPr/>
            </a:pPr>
            <a:r>
              <a:rPr lang="ar-SA" altLang="zh-CN" sz="2400" b="1" dirty="0" smtClean="0">
                <a:solidFill>
                  <a:schemeClr val="tx1"/>
                </a:solidFill>
              </a:rPr>
              <a:t>تحويل المواد من الأشكال التي يمكن أن تقرأ بواسطة </a:t>
            </a:r>
            <a:r>
              <a:rPr lang="ar-SA" altLang="zh-CN" sz="2400" b="1" dirty="0" err="1" smtClean="0">
                <a:solidFill>
                  <a:schemeClr val="tx1"/>
                </a:solidFill>
              </a:rPr>
              <a:t>الإنسان </a:t>
            </a:r>
            <a:r>
              <a:rPr lang="ar-SA" altLang="zh-CN" sz="2400" b="1" dirty="0" smtClean="0">
                <a:solidFill>
                  <a:schemeClr val="tx1"/>
                </a:solidFill>
              </a:rPr>
              <a:t>( </a:t>
            </a:r>
            <a:r>
              <a:rPr lang="ar-SA" altLang="zh-CN" sz="2400" b="1" dirty="0" err="1" smtClean="0">
                <a:solidFill>
                  <a:schemeClr val="tx1"/>
                </a:solidFill>
              </a:rPr>
              <a:t>تناظرية </a:t>
            </a:r>
            <a:r>
              <a:rPr lang="ar-SA" altLang="zh-CN" sz="2400" b="1" dirty="0" smtClean="0">
                <a:solidFill>
                  <a:schemeClr val="tx1"/>
                </a:solidFill>
              </a:rPr>
              <a:t>) إلى الشكل الذي يمكن أن يقرأ فقط بواسطة </a:t>
            </a:r>
            <a:r>
              <a:rPr lang="ar-SA" altLang="zh-CN" sz="2400" b="1" dirty="0" err="1" smtClean="0">
                <a:solidFill>
                  <a:schemeClr val="tx1"/>
                </a:solidFill>
              </a:rPr>
              <a:t>الحاسبات </a:t>
            </a:r>
            <a:r>
              <a:rPr lang="ar-SA" altLang="zh-CN" sz="2400" b="1" dirty="0" smtClean="0">
                <a:solidFill>
                  <a:schemeClr val="tx1"/>
                </a:solidFill>
              </a:rPr>
              <a:t>( </a:t>
            </a:r>
            <a:r>
              <a:rPr lang="ar-SA" altLang="zh-CN" sz="2400" b="1" dirty="0" err="1" smtClean="0">
                <a:solidFill>
                  <a:schemeClr val="tx1"/>
                </a:solidFill>
              </a:rPr>
              <a:t>رقمية ) </a:t>
            </a:r>
            <a:r>
              <a:rPr lang="ar-SA" altLang="zh-CN" sz="2400" b="1" dirty="0" smtClean="0">
                <a:solidFill>
                  <a:schemeClr val="tx1"/>
                </a:solidFill>
              </a:rPr>
              <a:t>، ويمكن استخدام الماسحات المسطحة والكاميرات الرقمية والعديد من الأجهزة الأخرى لترقيم المواد التناظرية المختلفة</a:t>
            </a:r>
            <a:r>
              <a:rPr lang="ar-SA" altLang="zh-CN" sz="2400" dirty="0" smtClean="0">
                <a:solidFill>
                  <a:schemeClr val="tx1"/>
                </a:solidFill>
              </a:rPr>
              <a:t> </a:t>
            </a:r>
            <a:r>
              <a:rPr lang="ar-EG" altLang="zh-CN" sz="2400" dirty="0" err="1" smtClean="0">
                <a:solidFill>
                  <a:schemeClr val="tx1"/>
                </a:solidFill>
              </a:rPr>
              <a:t>.</a:t>
            </a:r>
            <a:endParaRPr lang="ar-EG" altLang="zh-CN" sz="2400" dirty="0" smtClean="0">
              <a:solidFill>
                <a:schemeClr val="tx1"/>
              </a:solidFill>
            </a:endParaRPr>
          </a:p>
          <a:p>
            <a:pPr marL="990600" lvl="1" indent="-533400" algn="just" eaLnBrk="1" hangingPunct="1">
              <a:buFont typeface="Wingdings" pitchFamily="2" charset="2"/>
              <a:buNone/>
              <a:defRPr/>
            </a:pPr>
            <a:endParaRPr lang="ar-EG" altLang="zh-CN" sz="2400" dirty="0" smtClean="0">
              <a:solidFill>
                <a:schemeClr val="tx1"/>
              </a:solidFill>
            </a:endParaRPr>
          </a:p>
          <a:p>
            <a:pPr marL="990600" lvl="1" indent="-533400" algn="just" eaLnBrk="1" hangingPunct="1">
              <a:buFont typeface="Wingdings" pitchFamily="2" charset="2"/>
              <a:buNone/>
              <a:defRPr/>
            </a:pPr>
            <a:r>
              <a:rPr lang="ar-SA" altLang="zh-CN" sz="2400" b="1" dirty="0" smtClean="0">
                <a:solidFill>
                  <a:schemeClr val="tx1"/>
                </a:solidFill>
              </a:rPr>
              <a:t>وعندما تحول المعلومات إلى شكل رقمي فهي تخزن في ملف على الحاسب الآلي الذي يمكن أن يعالج كأي ملف </a:t>
            </a:r>
            <a:r>
              <a:rPr lang="ar-SA" altLang="zh-CN" sz="2400" b="1" dirty="0" err="1" smtClean="0">
                <a:solidFill>
                  <a:schemeClr val="tx1"/>
                </a:solidFill>
              </a:rPr>
              <a:t>آخر </a:t>
            </a:r>
            <a:r>
              <a:rPr lang="ar-SA" altLang="zh-CN" sz="2400" b="1" dirty="0" smtClean="0">
                <a:solidFill>
                  <a:schemeClr val="tx1"/>
                </a:solidFill>
              </a:rPr>
              <a:t>، فمثلا يمكن أن يرسل من حاسب لآخر أو ينسخ أو يلغى أو يطبع أو يعرض على </a:t>
            </a:r>
            <a:r>
              <a:rPr lang="ar-SA" altLang="zh-CN" sz="2400" b="1" dirty="0" err="1" smtClean="0">
                <a:solidFill>
                  <a:schemeClr val="tx1"/>
                </a:solidFill>
              </a:rPr>
              <a:t>الشاشة </a:t>
            </a:r>
            <a:r>
              <a:rPr lang="ar-SA" altLang="zh-CN" sz="2400" b="1" dirty="0" smtClean="0">
                <a:solidFill>
                  <a:schemeClr val="tx1"/>
                </a:solidFill>
              </a:rPr>
              <a:t>، وبالتالي تتضمن الخطوات الأساسية الكاملة للترقيم ما </a:t>
            </a:r>
            <a:r>
              <a:rPr lang="ar-SA" altLang="zh-CN" sz="2400" b="1" dirty="0" err="1" smtClean="0">
                <a:solidFill>
                  <a:schemeClr val="tx1"/>
                </a:solidFill>
              </a:rPr>
              <a:t>يلي  :</a:t>
            </a:r>
            <a:r>
              <a:rPr lang="ar-SA" altLang="zh-CN" sz="2400" b="1" dirty="0" smtClean="0">
                <a:solidFill>
                  <a:schemeClr val="tx1"/>
                </a:solidFill>
              </a:rPr>
              <a:t> </a:t>
            </a:r>
          </a:p>
          <a:p>
            <a:pPr marL="990600" lvl="1" indent="-533400" algn="just" eaLnBrk="1" hangingPunct="1">
              <a:buFont typeface="Wingdings" pitchFamily="2" charset="2"/>
              <a:buAutoNum type="arabicPeriod"/>
              <a:defRPr/>
            </a:pPr>
            <a:r>
              <a:rPr lang="ar-SA" altLang="zh-CN" sz="2400" b="1" dirty="0" smtClean="0">
                <a:solidFill>
                  <a:schemeClr val="tx1"/>
                </a:solidFill>
              </a:rPr>
              <a:t>خلق الملفات الرقمية من المواد التناظرية </a:t>
            </a:r>
          </a:p>
          <a:p>
            <a:pPr marL="990600" lvl="1" indent="-533400" algn="just" eaLnBrk="1" hangingPunct="1">
              <a:buFont typeface="Wingdings" pitchFamily="2" charset="2"/>
              <a:buAutoNum type="arabicPeriod"/>
              <a:defRPr/>
            </a:pPr>
            <a:r>
              <a:rPr lang="ar-SA" altLang="zh-CN" sz="2400" b="1" dirty="0" smtClean="0">
                <a:solidFill>
                  <a:schemeClr val="tx1"/>
                </a:solidFill>
              </a:rPr>
              <a:t> معالجة وتخزين هذه الملفات </a:t>
            </a:r>
          </a:p>
          <a:p>
            <a:pPr marL="990600" lvl="1" indent="-533400" algn="just" eaLnBrk="1" hangingPunct="1">
              <a:buFont typeface="Wingdings" pitchFamily="2" charset="2"/>
              <a:buAutoNum type="arabicPeriod"/>
              <a:defRPr/>
            </a:pPr>
            <a:r>
              <a:rPr lang="ar-SA" altLang="zh-CN" sz="2400" b="1" dirty="0" smtClean="0">
                <a:solidFill>
                  <a:schemeClr val="tx1"/>
                </a:solidFill>
              </a:rPr>
              <a:t> توصيل الملفات إلى المستخدم</a:t>
            </a:r>
            <a:r>
              <a:rPr lang="ar-SA" altLang="zh-CN" sz="2400" dirty="0" smtClean="0">
                <a:solidFill>
                  <a:schemeClr val="tx1"/>
                </a:solidFill>
              </a:rPr>
              <a:t> </a:t>
            </a:r>
            <a:endParaRPr lang="ar-EG" altLang="zh-CN" sz="2400" dirty="0" smtClean="0">
              <a:solidFill>
                <a:schemeClr val="tx1"/>
              </a:solidFill>
            </a:endParaRPr>
          </a:p>
          <a:p>
            <a:pPr marL="990600" lvl="1" indent="-533400" algn="just" eaLnBrk="1" hangingPunct="1">
              <a:buFont typeface="Wingdings" pitchFamily="2" charset="2"/>
              <a:buNone/>
              <a:defRPr/>
            </a:pPr>
            <a:endParaRPr lang="en-US"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
                                          </p:val>
                                        </p:tav>
                                        <p:tav tm="100000">
                                          <p:val>
                                            <p:strVal val="#ppt_w"/>
                                          </p:val>
                                        </p:tav>
                                      </p:tavLst>
                                    </p:anim>
                                    <p:anim calcmode="lin" valueType="num">
                                      <p:cBhvr>
                                        <p:cTn id="8" dur="500" fill="hold"/>
                                        <p:tgtEl>
                                          <p:spTgt spid="2050"/>
                                        </p:tgtEl>
                                        <p:attrNameLst>
                                          <p:attrName>ppt_h</p:attrName>
                                        </p:attrNameLst>
                                      </p:cBhvr>
                                      <p:tavLst>
                                        <p:tav tm="0">
                                          <p:val>
                                            <p:fltVal val="0"/>
                                          </p:val>
                                        </p:tav>
                                        <p:tav tm="100000">
                                          <p:val>
                                            <p:strVal val="#ppt_h"/>
                                          </p:val>
                                        </p:tav>
                                      </p:tavLst>
                                    </p:anim>
                                    <p:animEffect transition="in" filter="fade">
                                      <p:cBhvr>
                                        <p:cTn id="9" dur="5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 calcmode="lin" valueType="num">
                                      <p:cBhvr>
                                        <p:cTn id="14"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051">
                                            <p:txEl>
                                              <p:pRg st="0" end="0"/>
                                            </p:txEl>
                                          </p:spTgt>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p:cTn id="19"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051">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2051">
                                            <p:txEl>
                                              <p:pRg st="2" end="2"/>
                                            </p:txEl>
                                          </p:spTgt>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2051">
                                            <p:txEl>
                                              <p:pRg st="3" end="3"/>
                                            </p:txEl>
                                          </p:spTgt>
                                        </p:tgtEl>
                                        <p:attrNameLst>
                                          <p:attrName>style.visibility</p:attrName>
                                        </p:attrNameLst>
                                      </p:cBhvr>
                                      <p:to>
                                        <p:strVal val="visible"/>
                                      </p:to>
                                    </p:set>
                                    <p:anim calcmode="lin" valueType="num">
                                      <p:cBhvr>
                                        <p:cTn id="24" dur="500" fill="hold"/>
                                        <p:tgtEl>
                                          <p:spTgt spid="2051">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2051">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2051">
                                            <p:txEl>
                                              <p:pRg st="3" end="3"/>
                                            </p:txEl>
                                          </p:spTgt>
                                        </p:tgtEl>
                                      </p:cBhvr>
                                    </p:animEffect>
                                  </p:childTnLst>
                                </p:cTn>
                              </p:par>
                              <p:par>
                                <p:cTn id="27" presetID="53" presetClass="entr" presetSubtype="0" fill="hold" grpId="0" nodeType="withEffect">
                                  <p:stCondLst>
                                    <p:cond delay="0"/>
                                  </p:stCondLst>
                                  <p:childTnLst>
                                    <p:set>
                                      <p:cBhvr>
                                        <p:cTn id="28" dur="1" fill="hold">
                                          <p:stCondLst>
                                            <p:cond delay="0"/>
                                          </p:stCondLst>
                                        </p:cTn>
                                        <p:tgtEl>
                                          <p:spTgt spid="2051">
                                            <p:txEl>
                                              <p:pRg st="4" end="4"/>
                                            </p:txEl>
                                          </p:spTgt>
                                        </p:tgtEl>
                                        <p:attrNameLst>
                                          <p:attrName>style.visibility</p:attrName>
                                        </p:attrNameLst>
                                      </p:cBhvr>
                                      <p:to>
                                        <p:strVal val="visible"/>
                                      </p:to>
                                    </p:set>
                                    <p:anim calcmode="lin" valueType="num">
                                      <p:cBhvr>
                                        <p:cTn id="29" dur="500" fill="hold"/>
                                        <p:tgtEl>
                                          <p:spTgt spid="2051">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2051">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2051">
                                            <p:txEl>
                                              <p:pRg st="4" end="4"/>
                                            </p:txEl>
                                          </p:spTgt>
                                        </p:tgtEl>
                                      </p:cBhvr>
                                    </p:animEffect>
                                  </p:childTnLst>
                                </p:cTn>
                              </p:par>
                              <p:par>
                                <p:cTn id="32" presetID="53" presetClass="entr" presetSubtype="0" fill="hold" grpId="0" nodeType="withEffect">
                                  <p:stCondLst>
                                    <p:cond delay="0"/>
                                  </p:stCondLst>
                                  <p:childTnLst>
                                    <p:set>
                                      <p:cBhvr>
                                        <p:cTn id="33" dur="1" fill="hold">
                                          <p:stCondLst>
                                            <p:cond delay="0"/>
                                          </p:stCondLst>
                                        </p:cTn>
                                        <p:tgtEl>
                                          <p:spTgt spid="2051">
                                            <p:txEl>
                                              <p:pRg st="5" end="5"/>
                                            </p:txEl>
                                          </p:spTgt>
                                        </p:tgtEl>
                                        <p:attrNameLst>
                                          <p:attrName>style.visibility</p:attrName>
                                        </p:attrNameLst>
                                      </p:cBhvr>
                                      <p:to>
                                        <p:strVal val="visible"/>
                                      </p:to>
                                    </p:set>
                                    <p:anim calcmode="lin" valueType="num">
                                      <p:cBhvr>
                                        <p:cTn id="34" dur="500" fill="hold"/>
                                        <p:tgtEl>
                                          <p:spTgt spid="2051">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2051">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0"/>
            <a:ext cx="8229600" cy="685800"/>
          </a:xfrm>
        </p:spPr>
        <p:txBody>
          <a:bodyPr/>
          <a:lstStyle/>
          <a:p>
            <a:pPr eaLnBrk="1" hangingPunct="1">
              <a:defRPr/>
            </a:pPr>
            <a:r>
              <a:rPr lang="ar-SA" altLang="zh-CN" sz="4000" b="1" smtClean="0">
                <a:solidFill>
                  <a:schemeClr val="folHlink"/>
                </a:solidFill>
              </a:rPr>
              <a:t>مبررات وفوائد الترقيم</a:t>
            </a:r>
            <a:endParaRPr lang="en-US" sz="4000" b="1" smtClean="0">
              <a:solidFill>
                <a:schemeClr val="folHlink"/>
              </a:solidFill>
            </a:endParaRPr>
          </a:p>
        </p:txBody>
      </p:sp>
      <p:sp>
        <p:nvSpPr>
          <p:cNvPr id="80899" name="Rectangle 3"/>
          <p:cNvSpPr>
            <a:spLocks noGrp="1" noChangeArrowheads="1"/>
          </p:cNvSpPr>
          <p:nvPr>
            <p:ph type="body" idx="1"/>
          </p:nvPr>
        </p:nvSpPr>
        <p:spPr>
          <a:xfrm>
            <a:off x="228600" y="762000"/>
            <a:ext cx="8458200" cy="5334000"/>
          </a:xfrm>
        </p:spPr>
        <p:txBody>
          <a:bodyPr/>
          <a:lstStyle/>
          <a:p>
            <a:pPr marL="609600" indent="-609600" algn="just" eaLnBrk="1" hangingPunct="1">
              <a:lnSpc>
                <a:spcPct val="90000"/>
              </a:lnSpc>
              <a:buFont typeface="Wingdings" pitchFamily="2" charset="2"/>
              <a:buNone/>
              <a:defRPr/>
            </a:pPr>
            <a:r>
              <a:rPr lang="ar-EG" b="1" smtClean="0">
                <a:solidFill>
                  <a:schemeClr val="folHlink"/>
                </a:solidFill>
              </a:rPr>
              <a:t>7.</a:t>
            </a:r>
            <a:r>
              <a:rPr lang="ar-SA" b="1" smtClean="0">
                <a:solidFill>
                  <a:schemeClr val="folHlink"/>
                </a:solidFill>
              </a:rPr>
              <a:t>استخدام طاقة الحاسب للبحث والتصفح</a:t>
            </a:r>
            <a:r>
              <a:rPr lang="ar-SA" smtClean="0">
                <a:solidFill>
                  <a:schemeClr val="folHlink"/>
                </a:solidFill>
              </a:rPr>
              <a:t> </a:t>
            </a:r>
            <a:r>
              <a:rPr lang="ar-EG" smtClean="0">
                <a:solidFill>
                  <a:schemeClr val="folHlink"/>
                </a:solidFill>
              </a:rPr>
              <a:t>:</a:t>
            </a:r>
            <a:r>
              <a:rPr lang="ar-SA" altLang="zh-CN" b="1" smtClean="0"/>
              <a:t>يمكن أن تستخدم طاقة الحاسب لإيجاد المعلومات ، فالوثائق الورقية مناسبة للقراءة ولكن إيجاد معلومات مخزنة على الورق يعد أمراً صعباً ، وبالرغم من وجود آلاف من الأدوات الثانوية فضلا عن مهارة أمناء المكتبات المرجعين فإن استخدام المكتبة الكبيرة يعد تحداً كبيراً ، فاكتشاف المواد المفيدة من قبل المستخدمين بهذه المكتبات يتم بالمصادفة ، وفى جميع النواحي تعد أنظمة الحاسبات أفضل بالفعل من الطرق اليدوية لإيجاد المعلومات ، كما أن الحاسبات مفيدة بشكل خاص للعمل المرجعي الذي يتضمن قفزات متكررة من مصدر واحد من المعلومات إلى الآخر</a:t>
            </a:r>
            <a:r>
              <a:rPr lang="en-US" altLang="zh-CN" smtClean="0">
                <a:ea typeface="SimSun" pitchFamily="2" charset="-122"/>
              </a:rPr>
              <a:t> </a:t>
            </a:r>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29600" cy="685800"/>
          </a:xfrm>
        </p:spPr>
        <p:txBody>
          <a:bodyPr>
            <a:normAutofit fontScale="90000"/>
          </a:bodyPr>
          <a:lstStyle/>
          <a:p>
            <a:pPr eaLnBrk="1" hangingPunct="1">
              <a:defRPr/>
            </a:pPr>
            <a:r>
              <a:rPr lang="ar-SA" altLang="zh-CN" sz="4000" b="1" smtClean="0">
                <a:solidFill>
                  <a:schemeClr val="folHlink"/>
                </a:solidFill>
              </a:rPr>
              <a:t>المواد القابلة للترقيم</a:t>
            </a:r>
            <a:r>
              <a:rPr lang="ar-SA" altLang="zh-CN" sz="4000" smtClean="0"/>
              <a:t> </a:t>
            </a:r>
            <a:endParaRPr lang="en-US" sz="4000" smtClean="0"/>
          </a:p>
        </p:txBody>
      </p:sp>
      <p:sp>
        <p:nvSpPr>
          <p:cNvPr id="14339" name="Rectangle 3"/>
          <p:cNvSpPr>
            <a:spLocks noGrp="1" noChangeArrowheads="1"/>
          </p:cNvSpPr>
          <p:nvPr>
            <p:ph type="body" idx="1"/>
          </p:nvPr>
        </p:nvSpPr>
        <p:spPr>
          <a:xfrm>
            <a:off x="0" y="914400"/>
            <a:ext cx="9372600" cy="5638800"/>
          </a:xfrm>
        </p:spPr>
        <p:txBody>
          <a:bodyPr/>
          <a:lstStyle/>
          <a:p>
            <a:pPr algn="just" eaLnBrk="1" hangingPunct="1">
              <a:defRPr/>
            </a:pPr>
            <a:r>
              <a:rPr lang="ar-SA" altLang="zh-CN" sz="3600" b="1" smtClean="0"/>
              <a:t>تمكن التكنولوجيا الحالية من ترقيم كل أنواع وأشكال المواد التي تقتنيها المؤسسات الثقافية ( المكتبات والمتاحف والأرشيفات ) ، وتنقسم هذه المواد إلى كيانات ثنائية الأبعاد وكيانات ثلاثية الأبعاد . </a:t>
            </a:r>
            <a:endParaRPr lang="ar-EG" altLang="zh-CN" sz="3600" b="1" smtClean="0"/>
          </a:p>
          <a:p>
            <a:pPr algn="just" eaLnBrk="1" hangingPunct="1">
              <a:defRPr/>
            </a:pPr>
            <a:r>
              <a:rPr lang="ar-SA" altLang="zh-CN" sz="3600" b="1" smtClean="0"/>
              <a:t>وتتراوح الكيانات ثلاثية الأبعاد من الأعمال الصغيرة للغاية إلى ما يمكن رؤية بالعين المجردة (من حشرة إلى عمارة ) ، وتتوافر الكيانات ثلاثية الأبعاد بشكل خاص في المتاحف .</a:t>
            </a:r>
            <a:r>
              <a:rPr lang="ar-SA" altLang="zh-CN" sz="3600" smtClean="0"/>
              <a:t> </a:t>
            </a:r>
            <a:endParaRPr lang="en-US" sz="360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457200" y="0"/>
            <a:ext cx="8229600" cy="533400"/>
          </a:xfrm>
        </p:spPr>
        <p:txBody>
          <a:bodyPr>
            <a:normAutofit fontScale="90000"/>
          </a:bodyPr>
          <a:lstStyle/>
          <a:p>
            <a:pPr eaLnBrk="1" hangingPunct="1">
              <a:defRPr/>
            </a:pPr>
            <a:r>
              <a:rPr lang="ar-EG" smtClean="0">
                <a:solidFill>
                  <a:schemeClr val="folHlink"/>
                </a:solidFill>
              </a:rPr>
              <a:t>التجهيزات المادية والبرمجية</a:t>
            </a:r>
            <a:endParaRPr lang="en-US" smtClean="0">
              <a:solidFill>
                <a:schemeClr val="folHlink"/>
              </a:solidFill>
            </a:endParaRPr>
          </a:p>
        </p:txBody>
      </p:sp>
      <p:sp>
        <p:nvSpPr>
          <p:cNvPr id="220163" name="Rectangle 3"/>
          <p:cNvSpPr>
            <a:spLocks noGrp="1" noChangeArrowheads="1"/>
          </p:cNvSpPr>
          <p:nvPr>
            <p:ph type="body" idx="1"/>
          </p:nvPr>
        </p:nvSpPr>
        <p:spPr>
          <a:xfrm>
            <a:off x="457200" y="838200"/>
            <a:ext cx="8229600" cy="5257800"/>
          </a:xfrm>
        </p:spPr>
        <p:txBody>
          <a:bodyPr/>
          <a:lstStyle/>
          <a:p>
            <a:pPr eaLnBrk="1" hangingPunct="1">
              <a:defRPr/>
            </a:pPr>
            <a:r>
              <a:rPr lang="ar-SA" sz="4000" b="1" smtClean="0"/>
              <a:t>تحتاج كل خطوة من خطوات الترقيم الموضحة فى الشكل السابق إلى مجموعة من التجهيزات المادية والبرمجية ،  ويتوقف اختيار هذه التجهيزات على طبيعة وأهداف المشروع وعلى نوعية المواد التي يتم ترقيمها  </a:t>
            </a:r>
            <a:r>
              <a:rPr lang="ar-EG" sz="4000" b="1" smtClean="0"/>
              <a:t>.</a:t>
            </a:r>
            <a:r>
              <a:rPr lang="ar-SA" sz="4000" b="1" smtClean="0"/>
              <a:t> </a:t>
            </a:r>
            <a:endParaRPr lang="en-US" sz="400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533400" y="0"/>
            <a:ext cx="8229600" cy="533400"/>
          </a:xfrm>
        </p:spPr>
        <p:txBody>
          <a:bodyPr>
            <a:normAutofit fontScale="90000"/>
          </a:bodyPr>
          <a:lstStyle/>
          <a:p>
            <a:pPr eaLnBrk="1" hangingPunct="1">
              <a:defRPr/>
            </a:pPr>
            <a:r>
              <a:rPr lang="ar-EG" sz="4000" smtClean="0">
                <a:solidFill>
                  <a:schemeClr val="folHlink"/>
                </a:solidFill>
              </a:rPr>
              <a:t>التجهيزات المادية</a:t>
            </a:r>
            <a:endParaRPr lang="en-US" sz="4000" smtClean="0">
              <a:solidFill>
                <a:schemeClr val="folHlink"/>
              </a:solidFill>
            </a:endParaRPr>
          </a:p>
        </p:txBody>
      </p:sp>
      <p:sp>
        <p:nvSpPr>
          <p:cNvPr id="221187" name="Rectangle 3"/>
          <p:cNvSpPr>
            <a:spLocks noGrp="1" noChangeArrowheads="1"/>
          </p:cNvSpPr>
          <p:nvPr>
            <p:ph type="body" idx="1"/>
          </p:nvPr>
        </p:nvSpPr>
        <p:spPr>
          <a:xfrm>
            <a:off x="457200" y="609600"/>
            <a:ext cx="8229600" cy="5486400"/>
          </a:xfrm>
        </p:spPr>
        <p:txBody>
          <a:bodyPr/>
          <a:lstStyle/>
          <a:p>
            <a:pPr marL="609600" indent="-609600" eaLnBrk="1" hangingPunct="1">
              <a:defRPr/>
            </a:pPr>
            <a:r>
              <a:rPr lang="ar-EG" smtClean="0"/>
              <a:t>التجهيزات المادية تتمثل فى كل الاجهزة والوحدات المتصلة بالحاسبات المطلوبة للقيام بمشروع ترقيم معين .</a:t>
            </a:r>
          </a:p>
          <a:p>
            <a:pPr marL="609600" indent="-609600" eaLnBrk="1" hangingPunct="1">
              <a:defRPr/>
            </a:pPr>
            <a:r>
              <a:rPr lang="ar-EG" sz="3600" smtClean="0">
                <a:solidFill>
                  <a:schemeClr val="folHlink"/>
                </a:solidFill>
              </a:rPr>
              <a:t>تتمثل التجهيزات المادية عامة فى : </a:t>
            </a:r>
          </a:p>
          <a:p>
            <a:pPr marL="609600" indent="-609600" eaLnBrk="1" hangingPunct="1">
              <a:buFont typeface="Wingdings" pitchFamily="2" charset="2"/>
              <a:buNone/>
              <a:defRPr/>
            </a:pPr>
            <a:endParaRPr lang="ar-EG" sz="3600" smtClean="0">
              <a:solidFill>
                <a:schemeClr val="folHlink"/>
              </a:solidFill>
            </a:endParaRPr>
          </a:p>
          <a:p>
            <a:pPr marL="609600" indent="-609600" eaLnBrk="1" hangingPunct="1">
              <a:buFont typeface="Wingdings" pitchFamily="2" charset="2"/>
              <a:buAutoNum type="arabicPeriod"/>
              <a:defRPr/>
            </a:pPr>
            <a:r>
              <a:rPr lang="ar-EG" smtClean="0"/>
              <a:t>اجهزة المسح الضوئى مثل الماسحات الضوئبة بانواعها والكاميرات الرقمية </a:t>
            </a:r>
          </a:p>
          <a:p>
            <a:pPr marL="609600" indent="-609600" eaLnBrk="1" hangingPunct="1">
              <a:buFont typeface="Wingdings" pitchFamily="2" charset="2"/>
              <a:buAutoNum type="arabicPeriod"/>
              <a:defRPr/>
            </a:pPr>
            <a:r>
              <a:rPr lang="ar-EG" smtClean="0"/>
              <a:t>الحاسبات الالكترونية .</a:t>
            </a:r>
            <a:endParaRPr lang="en-US"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609600"/>
          </a:xfrm>
        </p:spPr>
        <p:txBody>
          <a:bodyPr>
            <a:normAutofit fontScale="90000"/>
          </a:bodyPr>
          <a:lstStyle/>
          <a:p>
            <a:pPr eaLnBrk="1" hangingPunct="1">
              <a:defRPr/>
            </a:pPr>
            <a:r>
              <a:rPr lang="ar-SA" altLang="zh-CN" sz="4000" b="1" smtClean="0">
                <a:solidFill>
                  <a:schemeClr val="folHlink"/>
                </a:solidFill>
              </a:rPr>
              <a:t>أجهزة المسح الضوئي</a:t>
            </a:r>
            <a:r>
              <a:rPr lang="ar-SA" altLang="zh-CN" sz="4000" smtClean="0"/>
              <a:t> </a:t>
            </a:r>
            <a:endParaRPr lang="en-US" sz="4000" smtClean="0"/>
          </a:p>
        </p:txBody>
      </p:sp>
      <p:sp>
        <p:nvSpPr>
          <p:cNvPr id="15363" name="Rectangle 3"/>
          <p:cNvSpPr>
            <a:spLocks noGrp="1" noChangeArrowheads="1"/>
          </p:cNvSpPr>
          <p:nvPr>
            <p:ph type="body" idx="1"/>
          </p:nvPr>
        </p:nvSpPr>
        <p:spPr>
          <a:xfrm>
            <a:off x="304800" y="1143000"/>
            <a:ext cx="8382000" cy="5410200"/>
          </a:xfrm>
        </p:spPr>
        <p:txBody>
          <a:bodyPr/>
          <a:lstStyle/>
          <a:p>
            <a:pPr marL="609600" indent="-609600" eaLnBrk="1" hangingPunct="1">
              <a:defRPr/>
            </a:pPr>
            <a:r>
              <a:rPr lang="ar-SA" altLang="zh-CN" b="1" smtClean="0"/>
              <a:t>تتم عملية تحويل المواد التناظرية إلى تمثيل رقمي عن طريق أجهزة يطلق عليها </a:t>
            </a:r>
            <a:r>
              <a:rPr lang="ar-SA" altLang="zh-CN" b="1" smtClean="0">
                <a:solidFill>
                  <a:schemeClr val="folHlink"/>
                </a:solidFill>
              </a:rPr>
              <a:t>أجهزة الالتقاط أو أجهزة المسح الضوئي</a:t>
            </a:r>
            <a:r>
              <a:rPr lang="ar-SA" altLang="zh-CN" smtClean="0"/>
              <a:t> </a:t>
            </a:r>
            <a:r>
              <a:rPr lang="ar-SA" altLang="zh-CN" b="1" smtClean="0"/>
              <a:t>حيث تقوم هذه الأجهزة بالتقاط المواد التناظرية المختلفة وتحويلها إلى شكل رقمي ، وتتمثل هذه الأجهزة فى نوعين أساسين</a:t>
            </a:r>
            <a:r>
              <a:rPr lang="ar-SA" altLang="zh-CN" smtClean="0"/>
              <a:t> </a:t>
            </a:r>
            <a:r>
              <a:rPr lang="ar-EG" altLang="zh-CN" smtClean="0"/>
              <a:t>:</a:t>
            </a:r>
          </a:p>
          <a:p>
            <a:pPr marL="609600" indent="-609600" eaLnBrk="1" hangingPunct="1">
              <a:buFont typeface="Wingdings" pitchFamily="2" charset="2"/>
              <a:buAutoNum type="arabicPeriod"/>
              <a:defRPr/>
            </a:pPr>
            <a:r>
              <a:rPr lang="ar-SA" b="1" smtClean="0"/>
              <a:t>الماسحات الضوئية بأنواعها المختلفة  </a:t>
            </a:r>
            <a:endParaRPr lang="ar-SA" altLang="zh-CN" b="1" smtClean="0"/>
          </a:p>
          <a:p>
            <a:pPr marL="609600" indent="-609600" eaLnBrk="1" hangingPunct="1">
              <a:buFont typeface="Wingdings" pitchFamily="2" charset="2"/>
              <a:buAutoNum type="arabicPeriod"/>
              <a:defRPr/>
            </a:pPr>
            <a:r>
              <a:rPr lang="ar-SA" altLang="zh-CN" b="1" smtClean="0"/>
              <a:t>الكاميرات الرقمية التي تقوم بالتقاط الصور الرقمية بدون استخدام الفيلم ، ويمكن تحميل وتخزين الصور فى الحال على الحاسب</a:t>
            </a:r>
            <a:r>
              <a:rPr lang="ar-SA" altLang="zh-CN" smtClean="0"/>
              <a:t> </a:t>
            </a:r>
            <a:endParaRPr lang="en-US"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0"/>
            <a:ext cx="8229600" cy="685800"/>
          </a:xfrm>
        </p:spPr>
        <p:txBody>
          <a:bodyPr>
            <a:normAutofit fontScale="90000"/>
          </a:bodyPr>
          <a:lstStyle/>
          <a:p>
            <a:pPr eaLnBrk="1" hangingPunct="1">
              <a:defRPr/>
            </a:pPr>
            <a:r>
              <a:rPr lang="ar-SA" altLang="zh-CN" sz="4000" b="1" smtClean="0">
                <a:solidFill>
                  <a:schemeClr val="folHlink"/>
                </a:solidFill>
              </a:rPr>
              <a:t>الحاسبات الإلكترونية</a:t>
            </a:r>
            <a:r>
              <a:rPr lang="ar-EG" altLang="zh-CN" sz="4000" b="1" smtClean="0">
                <a:solidFill>
                  <a:schemeClr val="folHlink"/>
                </a:solidFill>
              </a:rPr>
              <a:t> وملحقاتها</a:t>
            </a:r>
            <a:r>
              <a:rPr lang="ar-SA" altLang="zh-CN" sz="4000" smtClean="0">
                <a:solidFill>
                  <a:schemeClr val="folHlink"/>
                </a:solidFill>
              </a:rPr>
              <a:t> </a:t>
            </a:r>
            <a:endParaRPr lang="en-US" sz="4000" smtClean="0">
              <a:solidFill>
                <a:schemeClr val="folHlink"/>
              </a:solidFill>
            </a:endParaRPr>
          </a:p>
        </p:txBody>
      </p:sp>
      <p:sp>
        <p:nvSpPr>
          <p:cNvPr id="37891" name="Rectangle 3"/>
          <p:cNvSpPr>
            <a:spLocks noGrp="1" noChangeArrowheads="1"/>
          </p:cNvSpPr>
          <p:nvPr>
            <p:ph type="body" idx="1"/>
          </p:nvPr>
        </p:nvSpPr>
        <p:spPr>
          <a:xfrm>
            <a:off x="304800" y="762000"/>
            <a:ext cx="8534400" cy="5715000"/>
          </a:xfrm>
        </p:spPr>
        <p:txBody>
          <a:bodyPr/>
          <a:lstStyle/>
          <a:p>
            <a:pPr marL="533400" indent="-533400" algn="just" eaLnBrk="1" hangingPunct="1">
              <a:defRPr/>
            </a:pPr>
            <a:r>
              <a:rPr lang="ar-SA" sz="2800" b="1" smtClean="0"/>
              <a:t>الحاسبات الآلية بالطبع هي العمود الفقري لمشروعات الترقيم ، ويجب تحديد أعلى مواصفات متاحة عند شراء هذه الحاسبات ، وخاصة أن عملية معالجة وتخزين المواد الرقمية تتطلب حاسب ذا معالج كبير وذاكرة ومساحة تخزين مناسبة لحجم المواد التي يتم </a:t>
            </a:r>
            <a:r>
              <a:rPr lang="ar-SA" sz="2800" b="1" smtClean="0">
                <a:solidFill>
                  <a:schemeClr val="folHlink"/>
                </a:solidFill>
              </a:rPr>
              <a:t>خلقها، مع ضرورة توفير الملحقات المناسبة مثل : </a:t>
            </a:r>
          </a:p>
          <a:p>
            <a:pPr marL="533400" indent="-533400" algn="just" eaLnBrk="1" hangingPunct="1">
              <a:buFont typeface="Wingdings" pitchFamily="2" charset="2"/>
              <a:buAutoNum type="arabicPeriod"/>
              <a:defRPr/>
            </a:pPr>
            <a:r>
              <a:rPr lang="ar-SA" sz="2800" b="1" smtClean="0"/>
              <a:t>طابعات ليزر في حالة طباعة مواد غير ملونة </a:t>
            </a:r>
          </a:p>
          <a:p>
            <a:pPr marL="533400" indent="-533400" algn="just" eaLnBrk="1" hangingPunct="1">
              <a:buFont typeface="Wingdings" pitchFamily="2" charset="2"/>
              <a:buAutoNum type="arabicPeriod"/>
              <a:defRPr/>
            </a:pPr>
            <a:r>
              <a:rPr lang="ar-SA" sz="2800" b="1" smtClean="0"/>
              <a:t> وطابعات ملونة في حالة طباعة مواد ملونة </a:t>
            </a:r>
          </a:p>
          <a:p>
            <a:pPr marL="533400" indent="-533400" algn="just" eaLnBrk="1" hangingPunct="1">
              <a:buFont typeface="Wingdings" pitchFamily="2" charset="2"/>
              <a:buAutoNum type="arabicPeriod"/>
              <a:defRPr/>
            </a:pPr>
            <a:r>
              <a:rPr lang="ar-SA" sz="2800" b="1" smtClean="0"/>
              <a:t>مشغلات الحفظ </a:t>
            </a:r>
            <a:r>
              <a:rPr lang="en-US" sz="2800" b="1" smtClean="0"/>
              <a:t>Archival drive</a:t>
            </a:r>
            <a:r>
              <a:rPr lang="ar-EG" sz="2800" b="1" smtClean="0"/>
              <a:t> </a:t>
            </a:r>
            <a:r>
              <a:rPr lang="ar-SA" sz="2800" b="1" smtClean="0"/>
              <a:t>المطلوبة لحفظ الكيانات الرقمية مثل مشغلات الأقراص الضوئية وأقراص دي فى دي </a:t>
            </a:r>
            <a:r>
              <a:rPr lang="en-US" sz="2800" b="1" smtClean="0"/>
              <a:t>DVD-R</a:t>
            </a:r>
            <a:r>
              <a:rPr lang="ar-SA" sz="2800" b="1" smtClean="0"/>
              <a:t> أو الشرائط  </a:t>
            </a:r>
            <a:r>
              <a:rPr lang="en-US" sz="2800" b="1" smtClean="0"/>
              <a:t>tape</a:t>
            </a:r>
            <a:r>
              <a:rPr lang="ar-EG" sz="2800" b="1" smtClean="0"/>
              <a:t> </a:t>
            </a:r>
            <a:endParaRPr lang="ar-EG" altLang="zh-CN" sz="2800" b="1" smtClean="0"/>
          </a:p>
          <a:p>
            <a:pPr marL="533400" indent="-533400" algn="just" eaLnBrk="1" hangingPunct="1">
              <a:buFont typeface="Wingdings" pitchFamily="2" charset="2"/>
              <a:buAutoNum type="arabicPeriod"/>
              <a:defRPr/>
            </a:pPr>
            <a:r>
              <a:rPr lang="ar-SA" altLang="zh-CN" sz="2800" b="1" smtClean="0"/>
              <a:t>وشاشات كبيرة الحجم على الأقل 17 بوصة</a:t>
            </a:r>
            <a:r>
              <a:rPr lang="ar-SA" altLang="zh-CN" sz="2800" smtClean="0"/>
              <a:t> </a:t>
            </a:r>
            <a:endParaRPr lang="en-US" sz="280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533400" y="-381000"/>
            <a:ext cx="8229600" cy="1371600"/>
          </a:xfrm>
        </p:spPr>
        <p:txBody>
          <a:bodyPr/>
          <a:lstStyle/>
          <a:p>
            <a:pPr eaLnBrk="1" hangingPunct="1">
              <a:defRPr/>
            </a:pPr>
            <a:r>
              <a:rPr lang="ar-SA" altLang="zh-CN" b="1" smtClean="0">
                <a:solidFill>
                  <a:schemeClr val="folHlink"/>
                </a:solidFill>
              </a:rPr>
              <a:t>الحاسبات الإلكترونية</a:t>
            </a:r>
            <a:r>
              <a:rPr lang="ar-EG" altLang="zh-CN" b="1" smtClean="0">
                <a:solidFill>
                  <a:schemeClr val="folHlink"/>
                </a:solidFill>
              </a:rPr>
              <a:t> وملحقاتها</a:t>
            </a:r>
            <a:endParaRPr lang="en-US" b="1" smtClean="0">
              <a:solidFill>
                <a:schemeClr val="folHlink"/>
              </a:solidFill>
            </a:endParaRPr>
          </a:p>
        </p:txBody>
      </p:sp>
      <p:sp>
        <p:nvSpPr>
          <p:cNvPr id="39939" name="Rectangle 3"/>
          <p:cNvSpPr>
            <a:spLocks noGrp="1" noChangeArrowheads="1"/>
          </p:cNvSpPr>
          <p:nvPr>
            <p:ph type="body" idx="1"/>
          </p:nvPr>
        </p:nvSpPr>
        <p:spPr>
          <a:xfrm>
            <a:off x="457200" y="838200"/>
            <a:ext cx="8229600" cy="5257800"/>
          </a:xfrm>
        </p:spPr>
        <p:txBody>
          <a:bodyPr/>
          <a:lstStyle/>
          <a:p>
            <a:pPr algn="just" eaLnBrk="1" hangingPunct="1">
              <a:lnSpc>
                <a:spcPct val="90000"/>
              </a:lnSpc>
              <a:defRPr/>
            </a:pPr>
            <a:r>
              <a:rPr lang="ar-SA" b="1" smtClean="0"/>
              <a:t>وتتطلب المشروعات الرقمية على الخط المباشر العديد من الحاسبات المتصلة بواسطة شبكة اتصالات والشبكة السائدة هي شبكة الإنترنت . فظهور الإنترنت كشبكة واسعة ومرنه ومنخفضة التكاليف من العوامل المفتاحية التي أدت إلى نمو المشروعات الرقمية . ويوضح الشكل التالي بعض الحاسبات التي تستخدم فى المشروعات الرقمية التي تعمل على الخط المباشر ، </a:t>
            </a:r>
            <a:r>
              <a:rPr lang="ar-SA" b="1" smtClean="0">
                <a:solidFill>
                  <a:schemeClr val="folHlink"/>
                </a:solidFill>
              </a:rPr>
              <a:t>حيث هناك  ثلاثة حاسبات تقوم بوظائف أساسية وهى : </a:t>
            </a:r>
          </a:p>
          <a:p>
            <a:pPr algn="just" eaLnBrk="1" hangingPunct="1">
              <a:lnSpc>
                <a:spcPct val="90000"/>
              </a:lnSpc>
              <a:defRPr/>
            </a:pPr>
            <a:r>
              <a:rPr lang="ar-SA" b="1" smtClean="0"/>
              <a:t>مساعدة المستخدمين فى التفاعل مع المشروع الرقمي </a:t>
            </a:r>
          </a:p>
          <a:p>
            <a:pPr algn="just" eaLnBrk="1" hangingPunct="1">
              <a:lnSpc>
                <a:spcPct val="90000"/>
              </a:lnSpc>
              <a:defRPr/>
            </a:pPr>
            <a:r>
              <a:rPr lang="ar-SA" b="1" smtClean="0"/>
              <a:t>لتخزين مجموعات المواد </a:t>
            </a:r>
          </a:p>
          <a:p>
            <a:pPr algn="just" eaLnBrk="1" hangingPunct="1">
              <a:lnSpc>
                <a:spcPct val="90000"/>
              </a:lnSpc>
              <a:defRPr/>
            </a:pPr>
            <a:r>
              <a:rPr lang="ar-SA" b="1" smtClean="0"/>
              <a:t>لتوفير الخدمات</a:t>
            </a:r>
            <a:r>
              <a:rPr lang="ar-SA" smtClean="0"/>
              <a:t> </a:t>
            </a:r>
            <a:endParaRPr 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304800"/>
            <a:ext cx="8229600" cy="381000"/>
          </a:xfrm>
        </p:spPr>
        <p:txBody>
          <a:bodyPr>
            <a:normAutofit fontScale="90000"/>
          </a:bodyPr>
          <a:lstStyle/>
          <a:p>
            <a:pPr eaLnBrk="1" hangingPunct="1">
              <a:defRPr/>
            </a:pPr>
            <a:r>
              <a:rPr lang="ar-SA" altLang="zh-CN" sz="4000" b="1" smtClean="0">
                <a:solidFill>
                  <a:schemeClr val="folHlink"/>
                </a:solidFill>
              </a:rPr>
              <a:t>الحاسبات الإلكترونية</a:t>
            </a:r>
            <a:r>
              <a:rPr lang="ar-EG" altLang="zh-CN" sz="4000" b="1" smtClean="0">
                <a:solidFill>
                  <a:schemeClr val="folHlink"/>
                </a:solidFill>
              </a:rPr>
              <a:t> وملحقاتها</a:t>
            </a:r>
            <a:endParaRPr lang="en-US" sz="4000" b="1" smtClean="0">
              <a:solidFill>
                <a:schemeClr val="folHlink"/>
              </a:solidFill>
            </a:endParaRPr>
          </a:p>
        </p:txBody>
      </p:sp>
      <p:sp>
        <p:nvSpPr>
          <p:cNvPr id="41987" name="Rectangle 3"/>
          <p:cNvSpPr>
            <a:spLocks noGrp="1" noChangeArrowheads="1"/>
          </p:cNvSpPr>
          <p:nvPr>
            <p:ph type="body" idx="1"/>
          </p:nvPr>
        </p:nvSpPr>
        <p:spPr>
          <a:xfrm>
            <a:off x="457200" y="1143000"/>
            <a:ext cx="8229600" cy="5334000"/>
          </a:xfrm>
        </p:spPr>
        <p:txBody>
          <a:bodyPr/>
          <a:lstStyle/>
          <a:p>
            <a:pPr marL="609600" indent="-609600" algn="just" eaLnBrk="1" hangingPunct="1">
              <a:defRPr/>
            </a:pPr>
            <a:r>
              <a:rPr lang="ar-EG" altLang="zh-CN" sz="2800" b="1" smtClean="0"/>
              <a:t>العملاء : </a:t>
            </a:r>
            <a:r>
              <a:rPr lang="ar-SA" altLang="zh-CN" sz="2800" b="1" smtClean="0"/>
              <a:t>للدخول إلى المشروع الرقمي فإن المستخدمين يستخدمون الحاسبات الشخصية ، وهذه الحاسبات نطلق عليها ( العملاء </a:t>
            </a:r>
            <a:r>
              <a:rPr lang="en-US" altLang="zh-CN" sz="2800" b="1" smtClean="0">
                <a:ea typeface="SimSun" pitchFamily="2" charset="-122"/>
              </a:rPr>
              <a:t>clients</a:t>
            </a:r>
            <a:r>
              <a:rPr lang="ar-EG" altLang="zh-CN" sz="2800" b="1" smtClean="0"/>
              <a:t> )</a:t>
            </a:r>
            <a:r>
              <a:rPr lang="ar-EG" altLang="zh-CN" sz="2800" smtClean="0"/>
              <a:t> </a:t>
            </a:r>
          </a:p>
          <a:p>
            <a:pPr marL="609600" indent="-609600" algn="just" eaLnBrk="1" hangingPunct="1">
              <a:defRPr/>
            </a:pPr>
            <a:r>
              <a:rPr lang="ar-SA" altLang="zh-CN" sz="2800" b="1" smtClean="0"/>
              <a:t>المستودعات </a:t>
            </a:r>
            <a:r>
              <a:rPr lang="en-US" altLang="zh-CN" sz="2800" b="1" smtClean="0">
                <a:ea typeface="SimSun" pitchFamily="2" charset="-122"/>
              </a:rPr>
              <a:t>Repositories</a:t>
            </a:r>
            <a:r>
              <a:rPr lang="ar-EG" altLang="zh-CN" sz="2800" b="1" smtClean="0"/>
              <a:t> </a:t>
            </a:r>
            <a:r>
              <a:rPr lang="ar-SA" altLang="zh-CN" sz="2800" b="1" smtClean="0"/>
              <a:t>التي تخزن مجموعات من المعلومات وتوفر إتاحة إليها . والأرشيف هو المستودع الذي يكون منظم للحفظ طويل المدى للمواد .</a:t>
            </a:r>
            <a:r>
              <a:rPr lang="ar-SA" altLang="zh-CN" sz="2800" smtClean="0"/>
              <a:t> </a:t>
            </a:r>
            <a:endParaRPr lang="ar-EG" altLang="zh-CN" sz="2800" smtClean="0"/>
          </a:p>
          <a:p>
            <a:pPr marL="609600" indent="-609600" algn="just" eaLnBrk="1" hangingPunct="1">
              <a:defRPr/>
            </a:pPr>
            <a:r>
              <a:rPr lang="ar-SA" altLang="zh-CN" sz="2800" b="1" smtClean="0"/>
              <a:t>أنظمة البحث التي توفر فهارس وكشافات وخدمات أخرى لمساعدة المستخدم في إيجاد المعلومات  </a:t>
            </a:r>
          </a:p>
          <a:p>
            <a:pPr marL="609600" indent="-609600" algn="just" eaLnBrk="1" hangingPunct="1">
              <a:defRPr/>
            </a:pPr>
            <a:r>
              <a:rPr lang="ar-SA" altLang="zh-CN" sz="2800" b="1" smtClean="0"/>
              <a:t>ويستخدم مصطلح خادم </a:t>
            </a:r>
            <a:r>
              <a:rPr lang="en-US" altLang="zh-CN" sz="2800" b="1" smtClean="0">
                <a:ea typeface="SimSun" pitchFamily="2" charset="-122"/>
              </a:rPr>
              <a:t>Server</a:t>
            </a:r>
            <a:r>
              <a:rPr lang="ar-SA" altLang="zh-CN" sz="2800" b="1" smtClean="0"/>
              <a:t> لوصف أي كمبيوتر غير الحاسب الشخصي للمستخدم ، وقد يوفر الخادم الفردي العديد من الوظائف المحددة فوق ، فقد يتصرف مثل المستودع ونظام بحث</a:t>
            </a:r>
            <a:endParaRPr lang="en-US" sz="280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1955</Words>
  <Application>Microsoft Office PowerPoint</Application>
  <PresentationFormat>On-screen Show (4:3)</PresentationFormat>
  <Paragraphs>81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سمة Office</vt:lpstr>
      <vt:lpstr>Slide 1</vt:lpstr>
      <vt:lpstr>مفهوم تكنولوجيا الترقيم</vt:lpstr>
      <vt:lpstr>المواد القابلة للترقيم </vt:lpstr>
      <vt:lpstr>التجهيزات المادية والبرمجية</vt:lpstr>
      <vt:lpstr>التجهيزات المادية</vt:lpstr>
      <vt:lpstr>أجهزة المسح الضوئي </vt:lpstr>
      <vt:lpstr>الحاسبات الإلكترونية وملحقاتها </vt:lpstr>
      <vt:lpstr>الحاسبات الإلكترونية وملحقاتها</vt:lpstr>
      <vt:lpstr>الحاسبات الإلكترونية وملحقاتها</vt:lpstr>
      <vt:lpstr>التجهيزات البرمجية </vt:lpstr>
      <vt:lpstr>ناتج عملية الترقيم</vt:lpstr>
      <vt:lpstr>الصور الرقمية من مواد نصية</vt:lpstr>
      <vt:lpstr>مبررات وفوائد الترقيم </vt:lpstr>
      <vt:lpstr>مبررات وفوائد الترقيم</vt:lpstr>
      <vt:lpstr>مبررات وفوائد الترقيم</vt:lpstr>
      <vt:lpstr>مبررات وفوائد الترقيم</vt:lpstr>
      <vt:lpstr>مبررات وفوائد الترقيم</vt:lpstr>
      <vt:lpstr>مبررات وفوائد الترقيم</vt:lpstr>
      <vt:lpstr>مبررات وفوائد الترقيم</vt:lpstr>
      <vt:lpstr>مبررات وفوائد الترقيم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AlBuraq</dc:creator>
  <cp:lastModifiedBy>adel</cp:lastModifiedBy>
  <cp:revision>2</cp:revision>
  <dcterms:created xsi:type="dcterms:W3CDTF">2020-03-24T20:16:48Z</dcterms:created>
  <dcterms:modified xsi:type="dcterms:W3CDTF">2020-03-24T21:33:01Z</dcterms:modified>
</cp:coreProperties>
</file>